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Override PartName="/ppt/diagrams/colors1.xml" ContentType="application/vnd.openxmlformats-officedocument.drawingml.diagramColors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Default Extension="emf" ContentType="image/x-emf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diagrams/quickStyle1.xml" ContentType="application/vnd.openxmlformats-officedocument.drawingml.diagramStyl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Default Extension="wmv" ContentType="video/x-ms-wmv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282" r:id="rId5"/>
    <p:sldId id="260" r:id="rId6"/>
    <p:sldId id="281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3" r:id="rId22"/>
    <p:sldId id="284" r:id="rId23"/>
    <p:sldId id="291" r:id="rId24"/>
    <p:sldId id="286" r:id="rId25"/>
    <p:sldId id="292" r:id="rId26"/>
    <p:sldId id="293" r:id="rId27"/>
    <p:sldId id="289" r:id="rId28"/>
    <p:sldId id="290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6" y="-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5" d="100"/>
          <a:sy n="105" d="100"/>
        </p:scale>
        <p:origin x="-1728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EE6778-A683-4AC1-A1BE-2B01168C62BF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5748D1F-81CE-4901-8E3C-35AF3C738A96}">
      <dgm:prSet phldrT="[Text]"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Short laser pulse</a:t>
          </a:r>
        </a:p>
        <a:p>
          <a:r>
            <a:rPr lang="en-US" sz="1800" dirty="0" smtClean="0">
              <a:latin typeface="Arial" pitchFamily="34" charset="0"/>
              <a:cs typeface="Arial" pitchFamily="34" charset="0"/>
            </a:rPr>
            <a:t>10 ps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0738A316-3D1B-454F-90E4-152ED93335C3}" type="parTrans" cxnId="{3CC3208D-D584-43B5-ADEC-02AAB2376778}">
      <dgm:prSet/>
      <dgm:spPr/>
      <dgm:t>
        <a:bodyPr/>
        <a:lstStyle/>
        <a:p>
          <a:endParaRPr lang="en-US"/>
        </a:p>
      </dgm:t>
    </dgm:pt>
    <dgm:pt modelId="{D4DEF4DD-F4CF-4A5B-894E-4425BACF56AB}" type="sibTrans" cxnId="{3CC3208D-D584-43B5-ADEC-02AAB2376778}">
      <dgm:prSet/>
      <dgm:spPr/>
      <dgm:t>
        <a:bodyPr/>
        <a:lstStyle/>
        <a:p>
          <a:endParaRPr lang="en-US"/>
        </a:p>
      </dgm:t>
    </dgm:pt>
    <dgm:pt modelId="{E78C06D1-50EA-4BF0-A528-41F888AE50BF}">
      <dgm:prSet phldrT="[Text]"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Plasmonic conversion to heat</a:t>
          </a:r>
        </a:p>
        <a:p>
          <a:r>
            <a:rPr lang="en-US" sz="1800" dirty="0" smtClean="0">
              <a:latin typeface="Arial" pitchFamily="34" charset="0"/>
              <a:cs typeface="Arial" pitchFamily="34" charset="0"/>
            </a:rPr>
            <a:t>1 ps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00F00432-408F-4203-A9F7-816391EDB152}" type="parTrans" cxnId="{1DFF5843-9410-489D-B66C-2ABC7BA3BCCC}">
      <dgm:prSet/>
      <dgm:spPr/>
      <dgm:t>
        <a:bodyPr/>
        <a:lstStyle/>
        <a:p>
          <a:endParaRPr lang="en-US"/>
        </a:p>
      </dgm:t>
    </dgm:pt>
    <dgm:pt modelId="{D1EFFF6E-AFC6-45F9-8279-7F53A924C31D}" type="sibTrans" cxnId="{1DFF5843-9410-489D-B66C-2ABC7BA3BCCC}">
      <dgm:prSet/>
      <dgm:spPr/>
      <dgm:t>
        <a:bodyPr/>
        <a:lstStyle/>
        <a:p>
          <a:endParaRPr lang="en-US"/>
        </a:p>
      </dgm:t>
    </dgm:pt>
    <dgm:pt modelId="{61A52B41-1545-4C95-8723-AAAD6EEAA992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Transient vapor nanobubble</a:t>
          </a:r>
        </a:p>
        <a:p>
          <a:r>
            <a:rPr lang="en-US" dirty="0" smtClean="0">
              <a:latin typeface="Arial" pitchFamily="34" charset="0"/>
              <a:cs typeface="Arial" pitchFamily="34" charset="0"/>
            </a:rPr>
            <a:t>1-1000 ns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189D733D-BB06-4135-A89A-09409E6710AC}" type="parTrans" cxnId="{6015C65D-D242-4D4B-AB8C-7C5F6541CDE5}">
      <dgm:prSet/>
      <dgm:spPr/>
      <dgm:t>
        <a:bodyPr/>
        <a:lstStyle/>
        <a:p>
          <a:endParaRPr lang="en-US"/>
        </a:p>
      </dgm:t>
    </dgm:pt>
    <dgm:pt modelId="{01577D81-CC7B-4188-85D5-6DCD07C010B3}" type="sibTrans" cxnId="{6015C65D-D242-4D4B-AB8C-7C5F6541CDE5}">
      <dgm:prSet/>
      <dgm:spPr/>
      <dgm:t>
        <a:bodyPr/>
        <a:lstStyle/>
        <a:p>
          <a:endParaRPr lang="en-US"/>
        </a:p>
      </dgm:t>
    </dgm:pt>
    <dgm:pt modelId="{1FEBB69E-A75F-4404-BA15-D8C8C6274B86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Evaporation of  adjacent liquid</a:t>
          </a:r>
        </a:p>
        <a:p>
          <a:r>
            <a:rPr lang="en-US" dirty="0" smtClean="0">
              <a:latin typeface="Arial" pitchFamily="34" charset="0"/>
              <a:cs typeface="Arial" pitchFamily="34" charset="0"/>
            </a:rPr>
            <a:t>100 ps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CE7D568E-F8DA-433A-A849-D899B3B54C54}" type="parTrans" cxnId="{B6A6E94A-4C87-4EC2-AF26-8B5DE2DB09C9}">
      <dgm:prSet/>
      <dgm:spPr/>
      <dgm:t>
        <a:bodyPr/>
        <a:lstStyle/>
        <a:p>
          <a:endParaRPr lang="en-US"/>
        </a:p>
      </dgm:t>
    </dgm:pt>
    <dgm:pt modelId="{623A942B-0806-47F2-816C-41398504CE93}" type="sibTrans" cxnId="{B6A6E94A-4C87-4EC2-AF26-8B5DE2DB09C9}">
      <dgm:prSet/>
      <dgm:spPr/>
      <dgm:t>
        <a:bodyPr/>
        <a:lstStyle/>
        <a:p>
          <a:endParaRPr lang="en-US"/>
        </a:p>
      </dgm:t>
    </dgm:pt>
    <dgm:pt modelId="{A0C197DC-55BD-412A-8D02-82DD066A577F}" type="pres">
      <dgm:prSet presAssocID="{C4EE6778-A683-4AC1-A1BE-2B01168C62B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13A888-2FD7-4E67-9CBD-C327C143870E}" type="pres">
      <dgm:prSet presAssocID="{C4EE6778-A683-4AC1-A1BE-2B01168C62BF}" presName="arrow" presStyleLbl="bgShp" presStyleIdx="0" presStyleCnt="1" custLinFactNeighborX="-6320" custLinFactNeighborY="4545"/>
      <dgm:spPr/>
      <dgm:t>
        <a:bodyPr/>
        <a:lstStyle/>
        <a:p>
          <a:endParaRPr lang="ru-RU"/>
        </a:p>
      </dgm:t>
    </dgm:pt>
    <dgm:pt modelId="{AE57D407-288D-4137-8330-8668341A954D}" type="pres">
      <dgm:prSet presAssocID="{C4EE6778-A683-4AC1-A1BE-2B01168C62BF}" presName="linearProcess" presStyleCnt="0"/>
      <dgm:spPr/>
      <dgm:t>
        <a:bodyPr/>
        <a:lstStyle/>
        <a:p>
          <a:endParaRPr lang="ru-RU"/>
        </a:p>
      </dgm:t>
    </dgm:pt>
    <dgm:pt modelId="{6BA49140-0544-482F-807E-DEDECF311993}" type="pres">
      <dgm:prSet presAssocID="{45748D1F-81CE-4901-8E3C-35AF3C738A96}" presName="textNode" presStyleLbl="node1" presStyleIdx="0" presStyleCnt="4" custScaleX="60053" custScaleY="100125" custLinFactNeighborX="-88124" custLinFactNeighborY="-1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D7E8A-A3A9-4103-BAC2-CC0D0F7798AB}" type="pres">
      <dgm:prSet presAssocID="{D4DEF4DD-F4CF-4A5B-894E-4425BACF56AB}" presName="sibTrans" presStyleCnt="0"/>
      <dgm:spPr/>
      <dgm:t>
        <a:bodyPr/>
        <a:lstStyle/>
        <a:p>
          <a:endParaRPr lang="ru-RU"/>
        </a:p>
      </dgm:t>
    </dgm:pt>
    <dgm:pt modelId="{C03D913E-2665-44D0-830D-7E900FA81CDB}" type="pres">
      <dgm:prSet presAssocID="{E78C06D1-50EA-4BF0-A528-41F888AE50BF}" presName="textNode" presStyleLbl="node1" presStyleIdx="1" presStyleCnt="4" custScaleX="59463" custLinFactX="-1537" custLinFactNeighborX="-100000" custLinFactNeighborY="-1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CDBC7-C069-4BC9-A9C3-FFF3E69749AC}" type="pres">
      <dgm:prSet presAssocID="{D1EFFF6E-AFC6-45F9-8279-7F53A924C31D}" presName="sibTrans" presStyleCnt="0"/>
      <dgm:spPr/>
      <dgm:t>
        <a:bodyPr/>
        <a:lstStyle/>
        <a:p>
          <a:endParaRPr lang="ru-RU"/>
        </a:p>
      </dgm:t>
    </dgm:pt>
    <dgm:pt modelId="{68F25F3B-BAFC-40DA-9EC1-F4656A905063}" type="pres">
      <dgm:prSet presAssocID="{61A52B41-1545-4C95-8723-AAAD6EEAA992}" presName="textNode" presStyleLbl="node1" presStyleIdx="2" presStyleCnt="4" custScaleX="70204" custLinFactX="48593" custLinFactNeighborX="100000" custLinFactNeighborY="-1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0235F1-67FB-446B-BFB4-DD142F899F42}" type="pres">
      <dgm:prSet presAssocID="{01577D81-CC7B-4188-85D5-6DCD07C010B3}" presName="sibTrans" presStyleCnt="0"/>
      <dgm:spPr/>
      <dgm:t>
        <a:bodyPr/>
        <a:lstStyle/>
        <a:p>
          <a:endParaRPr lang="ru-RU"/>
        </a:p>
      </dgm:t>
    </dgm:pt>
    <dgm:pt modelId="{48B9EC6B-7826-4E6E-AAC3-4B434B5125F1}" type="pres">
      <dgm:prSet presAssocID="{1FEBB69E-A75F-4404-BA15-D8C8C6274B86}" presName="textNode" presStyleLbl="node1" presStyleIdx="3" presStyleCnt="4" custScaleX="61527" custLinFactX="-80358" custLinFactNeighborX="-100000" custLinFactNeighborY="-1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EE8614-C15C-6747-9B58-64961DE6792A}" type="presOf" srcId="{61A52B41-1545-4C95-8723-AAAD6EEAA992}" destId="{68F25F3B-BAFC-40DA-9EC1-F4656A905063}" srcOrd="0" destOrd="0" presId="urn:microsoft.com/office/officeart/2005/8/layout/hProcess9"/>
    <dgm:cxn modelId="{3CC3208D-D584-43B5-ADEC-02AAB2376778}" srcId="{C4EE6778-A683-4AC1-A1BE-2B01168C62BF}" destId="{45748D1F-81CE-4901-8E3C-35AF3C738A96}" srcOrd="0" destOrd="0" parTransId="{0738A316-3D1B-454F-90E4-152ED93335C3}" sibTransId="{D4DEF4DD-F4CF-4A5B-894E-4425BACF56AB}"/>
    <dgm:cxn modelId="{B6A6E94A-4C87-4EC2-AF26-8B5DE2DB09C9}" srcId="{C4EE6778-A683-4AC1-A1BE-2B01168C62BF}" destId="{1FEBB69E-A75F-4404-BA15-D8C8C6274B86}" srcOrd="3" destOrd="0" parTransId="{CE7D568E-F8DA-433A-A849-D899B3B54C54}" sibTransId="{623A942B-0806-47F2-816C-41398504CE93}"/>
    <dgm:cxn modelId="{1DFF5843-9410-489D-B66C-2ABC7BA3BCCC}" srcId="{C4EE6778-A683-4AC1-A1BE-2B01168C62BF}" destId="{E78C06D1-50EA-4BF0-A528-41F888AE50BF}" srcOrd="1" destOrd="0" parTransId="{00F00432-408F-4203-A9F7-816391EDB152}" sibTransId="{D1EFFF6E-AFC6-45F9-8279-7F53A924C31D}"/>
    <dgm:cxn modelId="{EBF53F08-1C6C-5246-9E80-DD16CFE3CCF5}" type="presOf" srcId="{45748D1F-81CE-4901-8E3C-35AF3C738A96}" destId="{6BA49140-0544-482F-807E-DEDECF311993}" srcOrd="0" destOrd="0" presId="urn:microsoft.com/office/officeart/2005/8/layout/hProcess9"/>
    <dgm:cxn modelId="{CF768642-7E48-3C46-800C-9F57E076F0C7}" type="presOf" srcId="{E78C06D1-50EA-4BF0-A528-41F888AE50BF}" destId="{C03D913E-2665-44D0-830D-7E900FA81CDB}" srcOrd="0" destOrd="0" presId="urn:microsoft.com/office/officeart/2005/8/layout/hProcess9"/>
    <dgm:cxn modelId="{6015C65D-D242-4D4B-AB8C-7C5F6541CDE5}" srcId="{C4EE6778-A683-4AC1-A1BE-2B01168C62BF}" destId="{61A52B41-1545-4C95-8723-AAAD6EEAA992}" srcOrd="2" destOrd="0" parTransId="{189D733D-BB06-4135-A89A-09409E6710AC}" sibTransId="{01577D81-CC7B-4188-85D5-6DCD07C010B3}"/>
    <dgm:cxn modelId="{86C2A8E0-947F-0844-8C69-D23377504ACF}" type="presOf" srcId="{1FEBB69E-A75F-4404-BA15-D8C8C6274B86}" destId="{48B9EC6B-7826-4E6E-AAC3-4B434B5125F1}" srcOrd="0" destOrd="0" presId="urn:microsoft.com/office/officeart/2005/8/layout/hProcess9"/>
    <dgm:cxn modelId="{02CE9BF7-2A2A-B44A-A655-E27CB14A4A26}" type="presOf" srcId="{C4EE6778-A683-4AC1-A1BE-2B01168C62BF}" destId="{A0C197DC-55BD-412A-8D02-82DD066A577F}" srcOrd="0" destOrd="0" presId="urn:microsoft.com/office/officeart/2005/8/layout/hProcess9"/>
    <dgm:cxn modelId="{9E0CEF0D-F7EA-114C-ACDD-9E70C9B6E6ED}" type="presParOf" srcId="{A0C197DC-55BD-412A-8D02-82DD066A577F}" destId="{0913A888-2FD7-4E67-9CBD-C327C143870E}" srcOrd="0" destOrd="0" presId="urn:microsoft.com/office/officeart/2005/8/layout/hProcess9"/>
    <dgm:cxn modelId="{FDF04473-0D5F-DF4F-9FC7-A67FA0CE1A3B}" type="presParOf" srcId="{A0C197DC-55BD-412A-8D02-82DD066A577F}" destId="{AE57D407-288D-4137-8330-8668341A954D}" srcOrd="1" destOrd="0" presId="urn:microsoft.com/office/officeart/2005/8/layout/hProcess9"/>
    <dgm:cxn modelId="{DDFF72A0-D5D6-8842-B71D-22FAAD23F614}" type="presParOf" srcId="{AE57D407-288D-4137-8330-8668341A954D}" destId="{6BA49140-0544-482F-807E-DEDECF311993}" srcOrd="0" destOrd="0" presId="urn:microsoft.com/office/officeart/2005/8/layout/hProcess9"/>
    <dgm:cxn modelId="{519FEDD5-C39F-5E42-8D3B-9CC3A47E6E2A}" type="presParOf" srcId="{AE57D407-288D-4137-8330-8668341A954D}" destId="{6ADD7E8A-A3A9-4103-BAC2-CC0D0F7798AB}" srcOrd="1" destOrd="0" presId="urn:microsoft.com/office/officeart/2005/8/layout/hProcess9"/>
    <dgm:cxn modelId="{4D6C6F9E-4107-DB43-A0D1-254B8E4479BE}" type="presParOf" srcId="{AE57D407-288D-4137-8330-8668341A954D}" destId="{C03D913E-2665-44D0-830D-7E900FA81CDB}" srcOrd="2" destOrd="0" presId="urn:microsoft.com/office/officeart/2005/8/layout/hProcess9"/>
    <dgm:cxn modelId="{83C3208D-EA5A-4742-8659-ACB5242A7F59}" type="presParOf" srcId="{AE57D407-288D-4137-8330-8668341A954D}" destId="{F4ECDBC7-C069-4BC9-A9C3-FFF3E69749AC}" srcOrd="3" destOrd="0" presId="urn:microsoft.com/office/officeart/2005/8/layout/hProcess9"/>
    <dgm:cxn modelId="{B3C1D611-848E-6843-83FB-DA4CBA60931F}" type="presParOf" srcId="{AE57D407-288D-4137-8330-8668341A954D}" destId="{68F25F3B-BAFC-40DA-9EC1-F4656A905063}" srcOrd="4" destOrd="0" presId="urn:microsoft.com/office/officeart/2005/8/layout/hProcess9"/>
    <dgm:cxn modelId="{D3BDB0FB-F19F-4C4D-91CB-F4A00AA3DFA8}" type="presParOf" srcId="{AE57D407-288D-4137-8330-8668341A954D}" destId="{F40235F1-67FB-446B-BFB4-DD142F899F42}" srcOrd="5" destOrd="0" presId="urn:microsoft.com/office/officeart/2005/8/layout/hProcess9"/>
    <dgm:cxn modelId="{00FC1E52-7C43-1C46-8BD1-D2906297E513}" type="presParOf" srcId="{AE57D407-288D-4137-8330-8668341A954D}" destId="{48B9EC6B-7826-4E6E-AAC3-4B434B5125F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3A888-2FD7-4E67-9CBD-C327C143870E}">
      <dsp:nvSpPr>
        <dsp:cNvPr id="0" name=""/>
        <dsp:cNvSpPr/>
      </dsp:nvSpPr>
      <dsp:spPr>
        <a:xfrm>
          <a:off x="152424" y="0"/>
          <a:ext cx="6088380" cy="3352800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A49140-0544-482F-807E-DEDECF311993}">
      <dsp:nvSpPr>
        <dsp:cNvPr id="0" name=""/>
        <dsp:cNvSpPr/>
      </dsp:nvSpPr>
      <dsp:spPr>
        <a:xfrm>
          <a:off x="0" y="990598"/>
          <a:ext cx="1563997" cy="13427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Short laser pulse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10 ps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0" y="990598"/>
        <a:ext cx="1563997" cy="1342796"/>
      </dsp:txXfrm>
    </dsp:sp>
    <dsp:sp modelId="{C03D913E-2665-44D0-830D-7E900FA81CDB}">
      <dsp:nvSpPr>
        <dsp:cNvPr id="0" name=""/>
        <dsp:cNvSpPr/>
      </dsp:nvSpPr>
      <dsp:spPr>
        <a:xfrm>
          <a:off x="1631961" y="990604"/>
          <a:ext cx="1548632" cy="1341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Plasmonic conversion to heat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1 ps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1631961" y="990604"/>
        <a:ext cx="1548632" cy="1341120"/>
      </dsp:txXfrm>
    </dsp:sp>
    <dsp:sp modelId="{68F25F3B-BAFC-40DA-9EC1-F4656A905063}">
      <dsp:nvSpPr>
        <dsp:cNvPr id="0" name=""/>
        <dsp:cNvSpPr/>
      </dsp:nvSpPr>
      <dsp:spPr>
        <a:xfrm>
          <a:off x="4889592" y="990604"/>
          <a:ext cx="1828366" cy="1341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rial" pitchFamily="34" charset="0"/>
              <a:cs typeface="Arial" pitchFamily="34" charset="0"/>
            </a:rPr>
            <a:t>Transient vapor nanobubble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rial" pitchFamily="34" charset="0"/>
              <a:cs typeface="Arial" pitchFamily="34" charset="0"/>
            </a:rPr>
            <a:t>1-1000 ns</a:t>
          </a:r>
          <a:endParaRPr lang="en-US" sz="1700" kern="1200" dirty="0">
            <a:latin typeface="Arial" pitchFamily="34" charset="0"/>
            <a:cs typeface="Arial" pitchFamily="34" charset="0"/>
          </a:endParaRPr>
        </a:p>
      </dsp:txBody>
      <dsp:txXfrm>
        <a:off x="4889592" y="990604"/>
        <a:ext cx="1828366" cy="1341120"/>
      </dsp:txXfrm>
    </dsp:sp>
    <dsp:sp modelId="{48B9EC6B-7826-4E6E-AAC3-4B434B5125F1}">
      <dsp:nvSpPr>
        <dsp:cNvPr id="0" name=""/>
        <dsp:cNvSpPr/>
      </dsp:nvSpPr>
      <dsp:spPr>
        <a:xfrm>
          <a:off x="3225130" y="990604"/>
          <a:ext cx="1602386" cy="1341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rial" pitchFamily="34" charset="0"/>
              <a:cs typeface="Arial" pitchFamily="34" charset="0"/>
            </a:rPr>
            <a:t>Evaporation of  adjacent liquid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rial" pitchFamily="34" charset="0"/>
              <a:cs typeface="Arial" pitchFamily="34" charset="0"/>
            </a:rPr>
            <a:t>100 ps</a:t>
          </a:r>
          <a:endParaRPr lang="en-US" sz="1700" kern="1200" dirty="0">
            <a:latin typeface="Arial" pitchFamily="34" charset="0"/>
            <a:cs typeface="Arial" pitchFamily="34" charset="0"/>
          </a:endParaRPr>
        </a:p>
      </dsp:txBody>
      <dsp:txXfrm>
        <a:off x="3225130" y="990604"/>
        <a:ext cx="1602386" cy="13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110CAA-E02F-654B-B0A2-3BF1DF8CBD0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78AF65E-3586-1E44-BD65-640AEFB5BD7F}" type="slidenum">
              <a:rPr lang="en-US"/>
              <a:pPr/>
              <a:t>1</a:t>
            </a:fld>
            <a:endParaRPr lang="en-US"/>
          </a:p>
        </p:txBody>
      </p:sp>
      <p:sp>
        <p:nvSpPr>
          <p:cNvPr id="153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7B59C0B-4D4B-4F43-AE9A-C52A1385F4ED}" type="slidenum">
              <a:rPr lang="en-US"/>
              <a:pPr/>
              <a:t>10</a:t>
            </a:fld>
            <a:endParaRPr lang="en-US"/>
          </a:p>
        </p:txBody>
      </p:sp>
      <p:sp>
        <p:nvSpPr>
          <p:cNvPr id="33794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443359C-5FE4-0D46-B22D-5B9F92645FCB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337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800">
                <a:ea typeface="ＭＳ Ｐゴシック" charset="-128"/>
                <a:cs typeface="ＭＳ Ｐゴシック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3527DD9-9635-2F46-8B1A-657720553DDC}" type="slidenum">
              <a:rPr lang="en-US"/>
              <a:pPr/>
              <a:t>11</a:t>
            </a:fld>
            <a:endParaRPr lang="en-US"/>
          </a:p>
        </p:txBody>
      </p:sp>
      <p:sp>
        <p:nvSpPr>
          <p:cNvPr id="35842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6813BFBB-5DE4-EE4F-8F3A-8AD78FDFE433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60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0700C09-647C-2940-8E6D-BBCFA452E1AB}" type="slidenum">
              <a:rPr lang="en-US"/>
              <a:pPr/>
              <a:t>12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C9FB8F-A802-0745-BCC1-9D47541932FB}" type="slidenum">
              <a:rPr lang="en-US"/>
              <a:pPr/>
              <a:t>13</a:t>
            </a:fld>
            <a:endParaRPr lang="en-US"/>
          </a:p>
        </p:txBody>
      </p:sp>
      <p:sp>
        <p:nvSpPr>
          <p:cNvPr id="39938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1F7B18C-41AD-4848-A3AF-5A8F24DF7529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399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6FDD38-9C2F-2E4A-A42F-F38B26C9A6EC}" type="slidenum">
              <a:rPr lang="en-US"/>
              <a:pPr/>
              <a:t>14</a:t>
            </a:fld>
            <a:endParaRPr lang="en-US"/>
          </a:p>
        </p:txBody>
      </p:sp>
      <p:sp>
        <p:nvSpPr>
          <p:cNvPr id="41986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C8E9AA97-D5DB-D449-B697-0B2C9354BE82}" type="slidenum">
              <a:rPr lang="en-US" sz="1200"/>
              <a:pPr algn="r"/>
              <a:t>14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60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9EE97A-AB1B-0C4C-A603-0637EB2FC688}" type="slidenum">
              <a:rPr lang="en-US"/>
              <a:pPr/>
              <a:t>15</a:t>
            </a:fld>
            <a:endParaRPr lang="en-US"/>
          </a:p>
        </p:txBody>
      </p:sp>
      <p:sp>
        <p:nvSpPr>
          <p:cNvPr id="44034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57459AD-5FEB-8846-87BB-070B6A81DE82}" type="slidenum">
              <a:rPr lang="en-US" sz="1200"/>
              <a:pPr algn="r"/>
              <a:t>15</a:t>
            </a:fld>
            <a:endParaRPr lang="en-US" sz="1200"/>
          </a:p>
        </p:txBody>
      </p:sp>
      <p:sp>
        <p:nvSpPr>
          <p:cNvPr id="440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BC89277-3C1D-9240-98A8-6450DC607714}" type="slidenum">
              <a:rPr lang="en-US"/>
              <a:pPr/>
              <a:t>16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00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75B144D-41F5-B646-A0D3-907C8764FA7A}" type="slidenum">
              <a:rPr lang="en-US"/>
              <a:pPr/>
              <a:t>17</a:t>
            </a:fld>
            <a:endParaRPr lang="en-US"/>
          </a:p>
        </p:txBody>
      </p:sp>
      <p:sp>
        <p:nvSpPr>
          <p:cNvPr id="48130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1AA63618-C2A9-7A4F-9644-C4DAFE75FFD9}" type="slidenum">
              <a:rPr lang="en-US" sz="1200"/>
              <a:pPr algn="r"/>
              <a:t>17</a:t>
            </a:fld>
            <a:endParaRPr lang="en-US" sz="1200"/>
          </a:p>
        </p:txBody>
      </p:sp>
      <p:sp>
        <p:nvSpPr>
          <p:cNvPr id="481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076F80-00B1-ED46-8C98-97E1A9E232C8}" type="slidenum">
              <a:rPr lang="en-US"/>
              <a:pPr/>
              <a:t>18</a:t>
            </a:fld>
            <a:endParaRPr lang="en-US"/>
          </a:p>
        </p:txBody>
      </p:sp>
      <p:sp>
        <p:nvSpPr>
          <p:cNvPr id="50178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CCE19BED-28CD-F444-80CF-8D9F98DA8D23}" type="slidenum">
              <a:rPr lang="en-US" sz="1200"/>
              <a:pPr algn="r"/>
              <a:t>18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000"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sz="200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E8F1719-B81D-AD49-BDCA-3BA2BB419F81}" type="slidenum">
              <a:rPr lang="en-US"/>
              <a:pPr/>
              <a:t>19</a:t>
            </a:fld>
            <a:endParaRPr lang="en-US"/>
          </a:p>
        </p:txBody>
      </p:sp>
      <p:sp>
        <p:nvSpPr>
          <p:cNvPr id="52226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62C3D131-B8A2-9846-8A8E-6F4873E5203D}" type="slidenum">
              <a:rPr lang="en-US" sz="1200"/>
              <a:pPr algn="r"/>
              <a:t>19</a:t>
            </a:fld>
            <a:endParaRPr lang="en-US" sz="1200"/>
          </a:p>
        </p:txBody>
      </p:sp>
      <p:sp>
        <p:nvSpPr>
          <p:cNvPr id="522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2ECCE6C-539B-3947-A6D1-9355D5E3FC90}" type="slidenum">
              <a:rPr lang="en-US"/>
              <a:pPr/>
              <a:t>2</a:t>
            </a:fld>
            <a:endParaRPr lang="en-US"/>
          </a:p>
        </p:txBody>
      </p:sp>
      <p:sp>
        <p:nvSpPr>
          <p:cNvPr id="17410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C93FAE7F-93A4-274D-AD82-CCF14A954201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EE49B93-B75F-FB4F-9A13-6330610C2C59}" type="slidenum">
              <a:rPr lang="en-US"/>
              <a:pPr/>
              <a:t>20</a:t>
            </a:fld>
            <a:endParaRPr lang="en-US"/>
          </a:p>
        </p:txBody>
      </p:sp>
      <p:sp>
        <p:nvSpPr>
          <p:cNvPr id="54274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2C6E2819-6048-9C4D-B8E3-8A12D80CA92C}" type="slidenum">
              <a:rPr lang="en-US" sz="1200"/>
              <a:pPr algn="r"/>
              <a:t>20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F102BFF-D9A3-B94F-A786-CC315A52DA41}" type="slidenum">
              <a:rPr lang="en-US"/>
              <a:pPr/>
              <a:t>21</a:t>
            </a:fld>
            <a:endParaRPr lang="en-US"/>
          </a:p>
        </p:txBody>
      </p:sp>
      <p:sp>
        <p:nvSpPr>
          <p:cNvPr id="56322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21C3C221-321E-D345-ACFF-46B3D2E3A002}" type="slidenum">
              <a:rPr lang="en-US" sz="1200"/>
              <a:pPr algn="r"/>
              <a:t>21</a:t>
            </a:fld>
            <a:endParaRPr lang="en-US" sz="1200"/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40AB54E1-B6F7-F540-9872-4A67B0E16FE3}" type="slidenum">
              <a:rPr lang="en-US" sz="1200"/>
              <a:pPr algn="r"/>
              <a:t>21</a:t>
            </a:fld>
            <a:endParaRPr lang="en-US" sz="1200"/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6391E4-BEE2-B348-AE28-62D9CF1B07AC}" type="slidenum">
              <a:rPr lang="en-US"/>
              <a:pPr/>
              <a:t>22</a:t>
            </a:fld>
            <a:endParaRPr lang="en-US"/>
          </a:p>
        </p:txBody>
      </p:sp>
      <p:sp>
        <p:nvSpPr>
          <p:cNvPr id="583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180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0786A9-37CE-6C42-A50B-B8624B0FAE36}" type="slidenum">
              <a:rPr lang="en-US"/>
              <a:pPr/>
              <a:t>24</a:t>
            </a:fld>
            <a:endParaRPr lang="en-US"/>
          </a:p>
        </p:txBody>
      </p:sp>
      <p:sp>
        <p:nvSpPr>
          <p:cNvPr id="624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180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000">
                <a:latin typeface="Arial" charset="0"/>
                <a:ea typeface="ＭＳ Ｐゴシック" charset="-128"/>
                <a:cs typeface="ＭＳ Ｐゴシック" charset="-128"/>
              </a:rPr>
              <a:t>The specific aim of this drug is to restore cerebral blood flow after major trauma including both TBI and major blood loss.  The scenario for its use is a delay of about 30 minutes to an hour before arrival at a hospital emergency room.  During the period of low blood pressure, radical oxygen species are formed.  These interfere with the brain’s blood pressure regulatory system.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800">
                <a:latin typeface="Arial" charset="0"/>
                <a:ea typeface="ＭＳ Ｐゴシック" charset="-128"/>
                <a:cs typeface="ＭＳ Ｐゴシック" charset="-128"/>
              </a:rPr>
              <a:t>These are </a:t>
            </a:r>
            <a:r>
              <a:rPr lang="en-US" sz="1800" i="1">
                <a:latin typeface="Arial" charset="0"/>
                <a:ea typeface="ＭＳ Ｐゴシック" charset="-128"/>
                <a:cs typeface="ＭＳ Ｐゴシック" charset="-128"/>
              </a:rPr>
              <a:t>in vivo </a:t>
            </a:r>
            <a:r>
              <a:rPr lang="en-US" sz="1800">
                <a:latin typeface="Arial" charset="0"/>
                <a:ea typeface="ＭＳ Ｐゴシック" charset="-128"/>
                <a:cs typeface="ＭＳ Ｐゴシック" charset="-128"/>
              </a:rPr>
              <a:t>experiments on rats.  This chart shows an initial recovery of cerebral blood flow followed in 2-3 hours by decline.</a:t>
            </a:r>
          </a:p>
          <a:p>
            <a:r>
              <a:rPr lang="en-US" sz="1800">
                <a:latin typeface="Arial" charset="0"/>
                <a:ea typeface="ＭＳ Ｐゴシック" charset="-128"/>
                <a:cs typeface="ＭＳ Ｐゴシック" charset="-128"/>
              </a:rPr>
              <a:t>2nd chart validates the hypothesis that the time of clearance by the kidneys of the PEG-HCC is 2-3 hours, and that CBF can be maintained by a 2nd dose.</a:t>
            </a:r>
          </a:p>
          <a:p>
            <a:r>
              <a:rPr lang="en-US" sz="1800">
                <a:latin typeface="Arial" charset="0"/>
                <a:ea typeface="ＭＳ Ｐゴシック" charset="-128"/>
                <a:cs typeface="ＭＳ Ｐゴシック" charset="-128"/>
              </a:rPr>
              <a:t>Period 1 is  a typical battlefield time before transport.</a:t>
            </a:r>
          </a:p>
          <a:p>
            <a:r>
              <a:rPr lang="en-US" sz="1800">
                <a:latin typeface="Arial" charset="0"/>
                <a:ea typeface="ＭＳ Ｐゴシック" charset="-128"/>
                <a:cs typeface="ＭＳ Ｐゴシック" charset="-128"/>
              </a:rPr>
              <a:t>Period 2 is an estimated time for transport to hospital</a:t>
            </a:r>
          </a:p>
          <a:p>
            <a:r>
              <a:rPr lang="en-US" sz="1800">
                <a:latin typeface="Arial" charset="0"/>
                <a:ea typeface="ＭＳ Ｐゴシック" charset="-128"/>
                <a:cs typeface="ＭＳ Ｐゴシック" charset="-128"/>
              </a:rPr>
              <a:t>Period 3 is the time estimated time for hospital stabilization.</a:t>
            </a:r>
          </a:p>
          <a:p>
            <a:endParaRPr lang="en-US" sz="1800">
              <a:latin typeface="Arial" charset="0"/>
              <a:ea typeface="ＭＳ Ｐゴシック" charset="-128"/>
              <a:cs typeface="ＭＳ Ｐゴシック" charset="-128"/>
            </a:endParaRPr>
          </a:p>
          <a:p>
            <a:endParaRPr lang="en-US" sz="18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4E85AF-3422-2E48-8D7D-E5EED7085D25}" type="slidenum">
              <a:rPr lang="en-US"/>
              <a:pPr/>
              <a:t>27</a:t>
            </a:fld>
            <a:endParaRPr lang="en-US"/>
          </a:p>
        </p:txBody>
      </p:sp>
      <p:sp>
        <p:nvSpPr>
          <p:cNvPr id="686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200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4E821F-5DDC-864A-9D44-CF8E9DE53D2F}" type="slidenum">
              <a:rPr lang="en-US"/>
              <a:pPr/>
              <a:t>28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150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55BE5AF-7048-094B-ABDF-883F99A8C890}" type="slidenum">
              <a:rPr lang="en-US"/>
              <a:pPr/>
              <a:t>3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DB2BA5D-651C-054B-9414-68DD704E62DC}" type="slidenum">
              <a:rPr lang="en-US"/>
              <a:pPr/>
              <a:t>4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/>
          <a:lstStyle/>
          <a:p>
            <a:pPr eaLnBrk="1" hangingPunct="1"/>
            <a:endParaRPr lang="en-US" sz="180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4741E8-C4B3-B441-9F50-7BDD549954EF}" type="slidenum">
              <a:rPr lang="en-US"/>
              <a:pPr/>
              <a:t>5</a:t>
            </a:fld>
            <a:endParaRPr lang="en-US"/>
          </a:p>
        </p:txBody>
      </p:sp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US" sz="1900">
              <a:ea typeface="ＭＳ Ｐゴシック" charset="-128"/>
              <a:cs typeface="ＭＳ Ｐゴシック" charset="-128"/>
            </a:endParaRPr>
          </a:p>
          <a:p>
            <a:pPr defTabSz="457200" eaLnBrk="1" hangingPunct="1">
              <a:spcBef>
                <a:spcPct val="0"/>
              </a:spcBef>
            </a:pPr>
            <a:endParaRPr lang="en-US" sz="1900">
              <a:ea typeface="ＭＳ Ｐゴシック" charset="-128"/>
              <a:cs typeface="ＭＳ Ｐゴシック" charset="-128"/>
            </a:endParaRPr>
          </a:p>
          <a:p>
            <a:pPr defTabSz="457200" eaLnBrk="1" hangingPunct="1">
              <a:spcBef>
                <a:spcPct val="0"/>
              </a:spcBef>
            </a:pPr>
            <a:endParaRPr lang="en-US" sz="1900">
              <a:ea typeface="ＭＳ Ｐゴシック" charset="-128"/>
              <a:cs typeface="ＭＳ Ｐゴシック" charset="-128"/>
            </a:endParaRPr>
          </a:p>
          <a:p>
            <a:pPr defTabSz="457200" eaLnBrk="1" hangingPunct="1">
              <a:spcBef>
                <a:spcPct val="0"/>
              </a:spcBef>
            </a:pPr>
            <a:endParaRPr lang="en-US" sz="1900">
              <a:ea typeface="ＭＳ Ｐゴシック" charset="-128"/>
              <a:cs typeface="ＭＳ Ｐゴシック" charset="-128"/>
            </a:endParaRPr>
          </a:p>
          <a:p>
            <a:pPr defTabSz="457200" eaLnBrk="1" hangingPunct="1">
              <a:spcBef>
                <a:spcPct val="0"/>
              </a:spcBef>
            </a:pPr>
            <a:endParaRPr lang="en-US" sz="19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defTabSz="457200" eaLnBrk="1" hangingPunct="1"/>
            <a:fld id="{1F0AF755-808A-D948-A6D2-21BD30C39816}" type="slidenum">
              <a:rPr lang="en-US" sz="1200">
                <a:latin typeface="Calibri" pitchFamily="84" charset="0"/>
              </a:rPr>
              <a:pPr algn="r" defTabSz="457200" eaLnBrk="1" hangingPunct="1"/>
              <a:t>5</a:t>
            </a:fld>
            <a:endParaRPr lang="en-US" sz="1200">
              <a:latin typeface="Calibri" pitchFamily="8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88FE3E-3447-2348-A429-4DC33EE93F44}" type="slidenum">
              <a:rPr lang="en-US"/>
              <a:pPr/>
              <a:t>6</a:t>
            </a:fld>
            <a:endParaRPr lang="en-US"/>
          </a:p>
        </p:txBody>
      </p:sp>
      <p:sp>
        <p:nvSpPr>
          <p:cNvPr id="25602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CA581CE8-131D-444E-8A0D-49FAC9B4F0AB}" type="slidenum">
              <a:rPr lang="en-US" sz="1200"/>
              <a:pPr algn="r"/>
              <a:t>6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6FD520B-9BA8-004C-A2C2-CEB4EC346AFB}" type="slidenum">
              <a:rPr lang="en-US"/>
              <a:pPr/>
              <a:t>7</a:t>
            </a:fld>
            <a:endParaRPr lang="en-US"/>
          </a:p>
        </p:txBody>
      </p:sp>
      <p:sp>
        <p:nvSpPr>
          <p:cNvPr id="27650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2FA8057-601D-944A-9E30-4D90D4965A2F}" type="slidenum">
              <a:rPr lang="en-US" sz="1200"/>
              <a:pPr algn="r"/>
              <a:t>7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025CF0C-1B6F-274F-B9DE-B83BB9A16353}" type="slidenum">
              <a:rPr lang="en-US"/>
              <a:pPr/>
              <a:t>8</a:t>
            </a:fld>
            <a:endParaRPr lang="en-US"/>
          </a:p>
        </p:txBody>
      </p:sp>
      <p:sp>
        <p:nvSpPr>
          <p:cNvPr id="29698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78C0231-C345-B140-8A60-403002460A3C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296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ABF9557-A492-D345-B9A7-572D37F55616}" type="slidenum">
              <a:rPr lang="en-US"/>
              <a:pPr/>
              <a:t>9</a:t>
            </a:fld>
            <a:endParaRPr lang="en-US"/>
          </a:p>
        </p:txBody>
      </p:sp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A53E410-5130-2B4C-9B4E-828C9D66BF16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6DAF6-D881-1146-9C2E-A428865B5F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0487F-E7B9-A54D-84DD-6497DC68CE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A01EE6-4FE3-3B47-9264-5F9A56D3AD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906F30-EEB9-C641-B253-30A0091659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3F146F-2426-2B42-A5CD-6EFAF42B96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84672-E1FA-FD40-8CD3-812F2BDBBA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E3958B-8BE3-454A-A0EA-0FA7A5B9A4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6354D5-C9DC-F140-A87F-440611AC1C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8E6EFE-57C4-604C-AA8F-0E46476001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768E2-4B27-DD4E-AF5A-787D3AAC28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A5D312-6F07-0D44-B683-FF4F619B80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873E51-1C3A-E44A-98C2-3CBEA643BBA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.png"/><Relationship Id="rId9" Type="http://schemas.microsoft.com/office/2007/relationships/media" Target="../media/media1.wmv"/><Relationship Id="rId10" Type="http://schemas.openxmlformats.org/officeDocument/2006/relationships/image" Target="../media/image13.png"/><Relationship Id="rId1" Type="http://schemas.openxmlformats.org/officeDocument/2006/relationships/video" Target="../media/media1.wmv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752600"/>
            <a:ext cx="8077200" cy="1143000"/>
          </a:xfrm>
        </p:spPr>
        <p:txBody>
          <a:bodyPr/>
          <a:lstStyle/>
          <a:p>
            <a:pPr eaLnBrk="1" hangingPunct="1"/>
            <a:r>
              <a:rPr lang="en-US" sz="3500">
                <a:solidFill>
                  <a:schemeClr val="tx1"/>
                </a:solidFill>
                <a:latin typeface="Arial Black" charset="0"/>
              </a:rPr>
              <a:t/>
            </a:r>
            <a:br>
              <a:rPr lang="en-US" sz="3500">
                <a:solidFill>
                  <a:schemeClr val="tx1"/>
                </a:solidFill>
                <a:latin typeface="Arial Black" charset="0"/>
              </a:rPr>
            </a:br>
            <a:r>
              <a:rPr lang="en-US" sz="3500">
                <a:solidFill>
                  <a:schemeClr val="tx1"/>
                </a:solidFill>
                <a:latin typeface="Arial Black" charset="0"/>
              </a:rPr>
              <a:t>Applications of Nanotechnology to Medicine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/>
              <a:t>December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Drug delivery advantages</a:t>
            </a:r>
          </a:p>
        </p:txBody>
      </p:sp>
      <p:sp>
        <p:nvSpPr>
          <p:cNvPr id="75779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95400"/>
            <a:ext cx="86868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2"/>
                </a:solidFill>
              </a:rPr>
              <a:t>Can excite minimal immune responses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eaLnBrk="1" hangingPunct="1">
              <a:defRPr/>
            </a:pPr>
            <a:r>
              <a:rPr lang="en-US" dirty="0"/>
              <a:t>Can carry a large payload.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eaLnBrk="1" hangingPunct="1"/>
            <a:r>
              <a:rPr lang="en-US"/>
              <a:t>Au delivery of Pt anticancer drug</a:t>
            </a:r>
          </a:p>
        </p:txBody>
      </p:sp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89050"/>
            <a:ext cx="7848600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212725" y="5789613"/>
            <a:ext cx="87788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charset="0"/>
              </a:rPr>
              <a:t>S. Dhar, W. L. Daniel, D. A. Giljohann, </a:t>
            </a:r>
            <a:r>
              <a:rPr lang="en-US" sz="1800" b="1">
                <a:latin typeface="Helvetica" charset="0"/>
              </a:rPr>
              <a:t>C. A. Mirkin</a:t>
            </a:r>
            <a:r>
              <a:rPr lang="en-US" sz="1800">
                <a:latin typeface="Helvetica" charset="0"/>
              </a:rPr>
              <a:t>, and </a:t>
            </a:r>
            <a:r>
              <a:rPr lang="en-US" sz="1800" b="1">
                <a:latin typeface="Helvetica" charset="0"/>
              </a:rPr>
              <a:t>S. J. Lippard</a:t>
            </a:r>
            <a:r>
              <a:rPr lang="en-US" sz="1800">
                <a:latin typeface="Helvetica" charset="0"/>
              </a:rPr>
              <a:t>, Polyvalent Oligonucleotide Gold Nanoparticle Conjugates as Delivery Vehicles for Platinum(IV) Warheads, J. Am. Chem. Soc. </a:t>
            </a:r>
            <a:r>
              <a:rPr lang="en-US" sz="1800" b="1"/>
              <a:t>131</a:t>
            </a:r>
            <a:r>
              <a:rPr lang="en-US" sz="1800">
                <a:latin typeface="Helvetica" charset="0"/>
              </a:rPr>
              <a:t>, 14652 (2009).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Pt oxidation state matters</a:t>
            </a: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533400" y="2133600"/>
            <a:ext cx="8153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2800"/>
              <a:t>Pt(IV) complexes are reduced in the intracellular milieu to yield the cytotoxic Pt(II) species through reductive elimination of axial ligands.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Drug delivery advantages</a:t>
            </a:r>
          </a:p>
        </p:txBody>
      </p:sp>
      <p:sp>
        <p:nvSpPr>
          <p:cNvPr id="38914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95400"/>
            <a:ext cx="8686800" cy="495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</a:rPr>
              <a:t>Can excite minimal immune responses.</a:t>
            </a:r>
          </a:p>
          <a:p>
            <a:pPr eaLnBrk="1" hangingPunct="1"/>
            <a:r>
              <a:rPr lang="en-US">
                <a:solidFill>
                  <a:schemeClr val="bg2"/>
                </a:solidFill>
              </a:rPr>
              <a:t>Can carry a large payload.</a:t>
            </a:r>
          </a:p>
          <a:p>
            <a:pPr eaLnBrk="1" hangingPunct="1"/>
            <a:r>
              <a:rPr lang="en-US"/>
              <a:t>Can carry multiple binding ligands.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/>
              <a:t>Nanoparticles hold multiple ligands</a:t>
            </a:r>
          </a:p>
        </p:txBody>
      </p:sp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066800"/>
            <a:ext cx="723900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441325" y="6003925"/>
            <a:ext cx="8397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 New Roman" charset="0"/>
              </a:rPr>
              <a:t>Nanoparticle therapeutics: an emerging treatment modality for cancer, M. E. Davis, Z. Chen and D. M. Shin, </a:t>
            </a:r>
            <a:r>
              <a:rPr lang="en-US" sz="2000" i="1">
                <a:latin typeface="Times New Roman" charset="0"/>
              </a:rPr>
              <a:t>Nature Reviews: Drug discovery</a:t>
            </a:r>
            <a:r>
              <a:rPr lang="en-US" sz="2000">
                <a:latin typeface="Times New Roman" charset="0"/>
              </a:rPr>
              <a:t> </a:t>
            </a:r>
            <a:r>
              <a:rPr lang="en-US" sz="2000" b="1">
                <a:latin typeface="Times New Roman" charset="0"/>
              </a:rPr>
              <a:t>7</a:t>
            </a:r>
            <a:r>
              <a:rPr lang="en-US" sz="2000">
                <a:latin typeface="Times New Roman" charset="0"/>
              </a:rPr>
              <a:t>, 771 (2008).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Drug delivery advantages</a:t>
            </a:r>
          </a:p>
        </p:txBody>
      </p:sp>
      <p:sp>
        <p:nvSpPr>
          <p:cNvPr id="43010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95400"/>
            <a:ext cx="8686800" cy="495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</a:rPr>
              <a:t>Can excite minimal immune responses.</a:t>
            </a:r>
          </a:p>
          <a:p>
            <a:pPr eaLnBrk="1" hangingPunct="1"/>
            <a:r>
              <a:rPr lang="en-US">
                <a:solidFill>
                  <a:schemeClr val="bg2"/>
                </a:solidFill>
              </a:rPr>
              <a:t>Can carry a large payload.</a:t>
            </a:r>
          </a:p>
          <a:p>
            <a:pPr eaLnBrk="1" hangingPunct="1"/>
            <a:r>
              <a:rPr lang="en-US">
                <a:solidFill>
                  <a:schemeClr val="bg2"/>
                </a:solidFill>
              </a:rPr>
              <a:t>Can carry multiple binding ligands.</a:t>
            </a:r>
          </a:p>
          <a:p>
            <a:pPr eaLnBrk="1" hangingPunct="1"/>
            <a:r>
              <a:rPr lang="en-US"/>
              <a:t>Can carry multiple different drugs.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Overcoming evolution</a:t>
            </a:r>
          </a:p>
        </p:txBody>
      </p:sp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609600" y="1724025"/>
            <a:ext cx="8001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/>
              <a:t>Both bacteria and cancer cells evolve defenses against therapeutic agents. These defenses can be attacked by same nanoparticle that carrys the cell killer.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Drug delivery advantages</a:t>
            </a:r>
          </a:p>
        </p:txBody>
      </p:sp>
      <p:sp>
        <p:nvSpPr>
          <p:cNvPr id="47106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95400"/>
            <a:ext cx="8686800" cy="495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</a:rPr>
              <a:t>Can excite minimal immune responses.</a:t>
            </a:r>
          </a:p>
          <a:p>
            <a:pPr eaLnBrk="1" hangingPunct="1"/>
            <a:r>
              <a:rPr lang="en-US">
                <a:solidFill>
                  <a:schemeClr val="bg2"/>
                </a:solidFill>
              </a:rPr>
              <a:t>Can carry a large payload.</a:t>
            </a:r>
          </a:p>
          <a:p>
            <a:pPr eaLnBrk="1" hangingPunct="1"/>
            <a:r>
              <a:rPr lang="en-US">
                <a:solidFill>
                  <a:schemeClr val="bg2"/>
                </a:solidFill>
              </a:rPr>
              <a:t>Can carry multiple binding ligands.</a:t>
            </a:r>
          </a:p>
          <a:p>
            <a:pPr eaLnBrk="1" hangingPunct="1"/>
            <a:r>
              <a:rPr lang="en-US">
                <a:solidFill>
                  <a:schemeClr val="bg2"/>
                </a:solidFill>
              </a:rPr>
              <a:t>Can carry multiple different drugs.</a:t>
            </a:r>
          </a:p>
          <a:p>
            <a:pPr eaLnBrk="1" hangingPunct="1"/>
            <a:r>
              <a:rPr lang="en-US"/>
              <a:t>Can maintain drug concentrations longer.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768350"/>
            <a:ext cx="4800600" cy="47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Decay profiles</a:t>
            </a:r>
          </a:p>
        </p:txBody>
      </p: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441325" y="6003925"/>
            <a:ext cx="8397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T. Schluep, J, Cheng, K. T. Khin, M. E. Davis, </a:t>
            </a:r>
            <a:r>
              <a:rPr lang="en-US" sz="2000" i="1"/>
              <a:t>Cancer Chemother Pharmacol </a:t>
            </a:r>
            <a:r>
              <a:rPr lang="en-US" sz="2000"/>
              <a:t>(2006) 57: 654. (redrawn)</a:t>
            </a:r>
          </a:p>
        </p:txBody>
      </p:sp>
      <p:pic>
        <p:nvPicPr>
          <p:cNvPr id="49156" name="Picture 6" descr="comparison-of-decay-lege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266825"/>
            <a:ext cx="47244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8"/>
          <p:cNvSpPr txBox="1">
            <a:spLocks noChangeArrowheads="1"/>
          </p:cNvSpPr>
          <p:nvPr/>
        </p:nvSpPr>
        <p:spPr bwMode="auto">
          <a:xfrm>
            <a:off x="3676650" y="5486400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time (hours)</a:t>
            </a:r>
          </a:p>
        </p:txBody>
      </p:sp>
      <p:sp>
        <p:nvSpPr>
          <p:cNvPr id="49158" name="Text Box 9"/>
          <p:cNvSpPr txBox="1">
            <a:spLocks noChangeArrowheads="1"/>
          </p:cNvSpPr>
          <p:nvPr/>
        </p:nvSpPr>
        <p:spPr bwMode="auto">
          <a:xfrm rot="-5400000">
            <a:off x="581818" y="2694782"/>
            <a:ext cx="2646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CPT conc. (</a:t>
            </a:r>
            <a:r>
              <a:rPr lang="en-US">
                <a:sym typeface="Symbol" charset="2"/>
              </a:rPr>
              <a:t>g/ml)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Drug delivery advantages</a:t>
            </a:r>
          </a:p>
        </p:txBody>
      </p:sp>
      <p:sp>
        <p:nvSpPr>
          <p:cNvPr id="51202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95400"/>
            <a:ext cx="8686800" cy="495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</a:rPr>
              <a:t>Can excite minimal immune responses.</a:t>
            </a:r>
          </a:p>
          <a:p>
            <a:pPr eaLnBrk="1" hangingPunct="1"/>
            <a:r>
              <a:rPr lang="en-US">
                <a:solidFill>
                  <a:schemeClr val="bg2"/>
                </a:solidFill>
              </a:rPr>
              <a:t>Can carry a large payload.</a:t>
            </a:r>
          </a:p>
          <a:p>
            <a:pPr eaLnBrk="1" hangingPunct="1"/>
            <a:r>
              <a:rPr lang="en-US">
                <a:solidFill>
                  <a:schemeClr val="bg2"/>
                </a:solidFill>
              </a:rPr>
              <a:t>Can carry multiple binding ligands.</a:t>
            </a:r>
          </a:p>
          <a:p>
            <a:pPr eaLnBrk="1" hangingPunct="1"/>
            <a:r>
              <a:rPr lang="en-US">
                <a:solidFill>
                  <a:schemeClr val="bg2"/>
                </a:solidFill>
              </a:rPr>
              <a:t>Can carry multiple different drugs.</a:t>
            </a:r>
          </a:p>
          <a:p>
            <a:pPr eaLnBrk="1" hangingPunct="1"/>
            <a:r>
              <a:rPr lang="en-US">
                <a:solidFill>
                  <a:schemeClr val="bg2"/>
                </a:solidFill>
              </a:rPr>
              <a:t>Can maintain drug concentrations longer.</a:t>
            </a:r>
          </a:p>
          <a:p>
            <a:pPr eaLnBrk="1" hangingPunct="1"/>
            <a:r>
              <a:rPr lang="en-US"/>
              <a:t>Typically they enter by endocytosis, which can bypass some resistance mechanisms.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Areas of impact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/>
          </a:p>
          <a:p>
            <a:pPr eaLnBrk="1" hangingPunct="1"/>
            <a:r>
              <a:rPr lang="en-US"/>
              <a:t>Drug delivery and new therapies </a:t>
            </a:r>
          </a:p>
          <a:p>
            <a:pPr eaLnBrk="1" hangingPunct="1"/>
            <a:r>
              <a:rPr lang="en-US"/>
              <a:t>Diagnostic analyses</a:t>
            </a:r>
          </a:p>
          <a:p>
            <a:pPr eaLnBrk="1" hangingPunct="1"/>
            <a:r>
              <a:rPr lang="en-US"/>
              <a:t>Biological research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/>
              <a:t>TEM of nanoparticles entering cell through endocytosis</a:t>
            </a:r>
          </a:p>
        </p:txBody>
      </p:sp>
      <p:pic>
        <p:nvPicPr>
          <p:cNvPr id="5325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1371600"/>
            <a:ext cx="74041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441325" y="5791200"/>
            <a:ext cx="83978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Nanoparticle therapeutics: an emerging treatment modality for cancer, M. E. Davis, Z. Chen and D. M. Shin, </a:t>
            </a:r>
            <a:r>
              <a:rPr lang="en-US" sz="2000" i="1"/>
              <a:t>Nature Reviews: Drug discovery</a:t>
            </a:r>
            <a:r>
              <a:rPr lang="en-US" sz="2000"/>
              <a:t> </a:t>
            </a:r>
            <a:r>
              <a:rPr lang="en-US" sz="2000" b="1"/>
              <a:t>7</a:t>
            </a:r>
            <a:r>
              <a:rPr lang="en-US" sz="2000"/>
              <a:t>, 771 (2008).</a:t>
            </a:r>
            <a:endParaRPr lang="en-US" sz="20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pPr eaLnBrk="1" hangingPunct="1"/>
            <a:r>
              <a:rPr lang="en-US"/>
              <a:t>Au nanoshells tune absorption </a:t>
            </a:r>
            <a:r>
              <a:rPr lang="en-US">
                <a:sym typeface="Symbol" charset="2"/>
              </a:rPr>
              <a:t></a:t>
            </a:r>
            <a:endParaRPr lang="en-US"/>
          </a:p>
        </p:txBody>
      </p:sp>
      <p:pic>
        <p:nvPicPr>
          <p:cNvPr id="55298" name="Picture 3" descr="Nanoshe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173163"/>
            <a:ext cx="2895600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4" descr="NanoshellColor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267200"/>
            <a:ext cx="41910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ext Box 5"/>
          <p:cNvSpPr txBox="1">
            <a:spLocks noChangeArrowheads="1"/>
          </p:cNvSpPr>
          <p:nvPr/>
        </p:nvSpPr>
        <p:spPr bwMode="auto">
          <a:xfrm>
            <a:off x="1127125" y="6296025"/>
            <a:ext cx="467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N. Halas, Rice University website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Cancer phototherapy 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Use a near-IR laser to heat gold nanoshells and destroy the cancer cell (N. J. Halas, J. L. West).</a:t>
            </a:r>
          </a:p>
          <a:p>
            <a:pPr eaLnBrk="1" hangingPunct="1"/>
            <a:r>
              <a:rPr lang="en-US"/>
              <a:t>Use a pulsed near-IR laser to explode a cluster of gold nanoshells and destroy the cancer cell (D. O. Lapotko).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7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cs typeface="Arial" pitchFamily="34" charset="0"/>
              </a:rPr>
              <a:t>Laser pulse + gold = Plasmonic Nanobubble</a:t>
            </a:r>
            <a:endParaRPr lang="en-US" sz="3600" dirty="0"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85277976"/>
              </p:ext>
            </p:extLst>
          </p:nvPr>
        </p:nvGraphicFramePr>
        <p:xfrm>
          <a:off x="1143000" y="3496887"/>
          <a:ext cx="7162800" cy="3352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8" descr="Rice Logo"/>
          <p:cNvPicPr>
            <a:picLocks noChangeAspect="1" noChangeArrowheads="1"/>
          </p:cNvPicPr>
          <p:nvPr/>
        </p:nvPicPr>
        <p:blipFill>
          <a:blip r:embed="rId8" cstate="print">
            <a:lum bright="-12000" contrast="30000"/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896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013_PNB.wmv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86000" y="915785"/>
            <a:ext cx="3402676" cy="3402676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881270" y="5927686"/>
            <a:ext cx="7924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cs typeface="Arial" pitchFamily="34" charset="0"/>
              </a:rPr>
              <a:t>On-demand non-stationary transient event, not a particle</a:t>
            </a:r>
            <a:endParaRPr lang="en-US" sz="2500" dirty="0"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5200" y="6400800"/>
            <a:ext cx="2341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http://lapotko.rice.edu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9306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Mitigating Oxygen Radical Damage</a:t>
            </a:r>
          </a:p>
        </p:txBody>
      </p:sp>
      <p:sp>
        <p:nvSpPr>
          <p:cNvPr id="61442" name="Text Box 3"/>
          <p:cNvSpPr txBox="1">
            <a:spLocks noChangeArrowheads="1"/>
          </p:cNvSpPr>
          <p:nvPr/>
        </p:nvSpPr>
        <p:spPr bwMode="auto">
          <a:xfrm>
            <a:off x="974725" y="1800225"/>
            <a:ext cx="740727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When blood flow has been temporarily stopped by a clot as in stroke, affected cells retreat into a new state.</a:t>
            </a:r>
          </a:p>
          <a:p>
            <a:endParaRPr lang="en-US"/>
          </a:p>
          <a:p>
            <a:r>
              <a:rPr lang="en-US"/>
              <a:t>When blood flow is restored, the flood of O</a:t>
            </a:r>
            <a:r>
              <a:rPr lang="en-US" baseline="-25000"/>
              <a:t>2</a:t>
            </a:r>
            <a:r>
              <a:rPr lang="en-US"/>
              <a:t> creates harmful cell killing radicals.</a:t>
            </a:r>
          </a:p>
          <a:p>
            <a:endParaRPr lang="en-US"/>
          </a:p>
          <a:p>
            <a:r>
              <a:rPr lang="en-US"/>
              <a:t>A group headed by James Tour has developed an oxygen radical destroying drug therapy.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NanoCarbon Antioxidant</a:t>
            </a:r>
          </a:p>
        </p:txBody>
      </p:sp>
      <p:pic>
        <p:nvPicPr>
          <p:cNvPr id="69635" name="Picture 3" descr="ChemistryOfC_Antioxida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24200"/>
            <a:ext cx="9144000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209800" y="5715000"/>
            <a:ext cx="3741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Developed by James Tour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441325" y="1295400"/>
            <a:ext cx="83978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Nanocarbon clusters functionalized with polyethyleneglycol (HCC-PEG) about 50nm in diameter.</a:t>
            </a:r>
          </a:p>
          <a:p>
            <a:r>
              <a:rPr lang="en-US"/>
              <a:t>Purpose restoring cerebral blood flow after TBI accompanied by major blood loss through the antioxidant chemistry below.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Injured cort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50950"/>
            <a:ext cx="815340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3600"/>
              <a:t>Cerebral Blood Flow after Traumatic Brain Injury with major blood loss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1219200"/>
            <a:ext cx="8229600" cy="5257800"/>
            <a:chOff x="384" y="768"/>
            <a:chExt cx="5184" cy="331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92" y="768"/>
              <a:ext cx="5176" cy="3288"/>
              <a:chOff x="240" y="672"/>
              <a:chExt cx="5176" cy="3288"/>
            </a:xfrm>
          </p:grpSpPr>
          <p:pic>
            <p:nvPicPr>
              <p:cNvPr id="71688" name="Picture 6" descr="injured-cortex-2-treatments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0" y="768"/>
                <a:ext cx="5136" cy="3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689" name="Rectangle 7"/>
              <p:cNvSpPr>
                <a:spLocks noChangeArrowheads="1"/>
              </p:cNvSpPr>
              <p:nvPr/>
            </p:nvSpPr>
            <p:spPr bwMode="auto">
              <a:xfrm>
                <a:off x="5320" y="672"/>
                <a:ext cx="96" cy="326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687" name="Rectangle 8"/>
            <p:cNvSpPr>
              <a:spLocks noChangeArrowheads="1"/>
            </p:cNvSpPr>
            <p:nvPr/>
          </p:nvSpPr>
          <p:spPr bwMode="auto">
            <a:xfrm>
              <a:off x="384" y="4032"/>
              <a:ext cx="5184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685" name="Text Box 9"/>
          <p:cNvSpPr txBox="1">
            <a:spLocks noChangeArrowheads="1"/>
          </p:cNvSpPr>
          <p:nvPr/>
        </p:nvSpPr>
        <p:spPr bwMode="auto">
          <a:xfrm>
            <a:off x="441325" y="6400800"/>
            <a:ext cx="582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BITNER ET AL. </a:t>
            </a:r>
            <a:r>
              <a:rPr lang="en-US" i="1"/>
              <a:t>ACS Nano</a:t>
            </a:r>
            <a:r>
              <a:rPr lang="en-US"/>
              <a:t> </a:t>
            </a:r>
            <a:r>
              <a:rPr lang="en-US" b="1"/>
              <a:t>6</a:t>
            </a:r>
            <a:r>
              <a:rPr lang="en-US"/>
              <a:t> 8007 (2012)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Diagnostic Analyses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10600" cy="1143000"/>
          </a:xfrm>
        </p:spPr>
        <p:txBody>
          <a:bodyPr/>
          <a:lstStyle/>
          <a:p>
            <a:pPr eaLnBrk="1" hangingPunct="1"/>
            <a:r>
              <a:rPr lang="en-US" sz="4000"/>
              <a:t>Non-invasive rapid malaria diagnosis</a:t>
            </a:r>
          </a:p>
        </p:txBody>
      </p:sp>
      <p:grpSp>
        <p:nvGrpSpPr>
          <p:cNvPr id="69634" name="Group 3"/>
          <p:cNvGrpSpPr>
            <a:grpSpLocks/>
          </p:cNvGrpSpPr>
          <p:nvPr/>
        </p:nvGrpSpPr>
        <p:grpSpPr bwMode="auto">
          <a:xfrm>
            <a:off x="152400" y="1727200"/>
            <a:ext cx="8839200" cy="3416300"/>
            <a:chOff x="96" y="1088"/>
            <a:chExt cx="5568" cy="2152"/>
          </a:xfrm>
        </p:grpSpPr>
        <p:pic>
          <p:nvPicPr>
            <p:cNvPr id="6963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3" y="1115"/>
              <a:ext cx="5456" cy="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637" name="Rectangle 5"/>
            <p:cNvSpPr>
              <a:spLocks noChangeArrowheads="1"/>
            </p:cNvSpPr>
            <p:nvPr/>
          </p:nvSpPr>
          <p:spPr bwMode="auto">
            <a:xfrm>
              <a:off x="96" y="1088"/>
              <a:ext cx="5520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38" name="Rectangle 6"/>
            <p:cNvSpPr>
              <a:spLocks noChangeArrowheads="1"/>
            </p:cNvSpPr>
            <p:nvPr/>
          </p:nvSpPr>
          <p:spPr bwMode="auto">
            <a:xfrm>
              <a:off x="120" y="1104"/>
              <a:ext cx="48" cy="21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39" name="Rectangle 7"/>
            <p:cNvSpPr>
              <a:spLocks noChangeArrowheads="1"/>
            </p:cNvSpPr>
            <p:nvPr/>
          </p:nvSpPr>
          <p:spPr bwMode="auto">
            <a:xfrm>
              <a:off x="192" y="3192"/>
              <a:ext cx="5472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9635" name="Text Box 8"/>
          <p:cNvSpPr txBox="1">
            <a:spLocks noChangeArrowheads="1"/>
          </p:cNvSpPr>
          <p:nvPr/>
        </p:nvSpPr>
        <p:spPr bwMode="auto">
          <a:xfrm>
            <a:off x="441325" y="5654675"/>
            <a:ext cx="8321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E. Y. Lukianova-Hleb,….,Dmitri Lapotka, Proceedings of the National Academy of Sciences, </a:t>
            </a:r>
            <a:r>
              <a:rPr lang="en-US" b="1"/>
              <a:t>111</a:t>
            </a:r>
            <a:r>
              <a:rPr lang="en-US"/>
              <a:t> 900-905 (2014)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57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Drug Delivery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44563"/>
          </a:xfrm>
        </p:spPr>
        <p:txBody>
          <a:bodyPr/>
          <a:lstStyle/>
          <a:p>
            <a:pPr eaLnBrk="1" hangingPunct="1"/>
            <a:r>
              <a:rPr lang="en-US" sz="3600"/>
              <a:t>Nanoscience, translation, clinic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68425"/>
            <a:ext cx="8610600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3505200" y="6400800"/>
            <a:ext cx="233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>
                <a:latin typeface="Calibri" pitchFamily="84" charset="0"/>
              </a:rPr>
              <a:t>http://lapotko.rice.edu</a:t>
            </a:r>
          </a:p>
        </p:txBody>
      </p:sp>
      <p:pic>
        <p:nvPicPr>
          <p:cNvPr id="20484" name="Picture 5" descr="Rice Logo"/>
          <p:cNvPicPr>
            <a:picLocks noChangeAspect="1" noChangeArrowheads="1"/>
          </p:cNvPicPr>
          <p:nvPr/>
        </p:nvPicPr>
        <p:blipFill>
          <a:blip r:embed="rId4">
            <a:lum bright="-12000" contrast="30000"/>
          </a:blip>
          <a:srcRect/>
          <a:stretch>
            <a:fillRect/>
          </a:stretch>
        </p:blipFill>
        <p:spPr bwMode="auto">
          <a:xfrm>
            <a:off x="0" y="0"/>
            <a:ext cx="58896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Commercial Nanotherapeutics</a:t>
            </a:r>
          </a:p>
        </p:txBody>
      </p:sp>
      <p:grpSp>
        <p:nvGrpSpPr>
          <p:cNvPr id="22530" name="Group 5"/>
          <p:cNvGrpSpPr>
            <a:grpSpLocks/>
          </p:cNvGrpSpPr>
          <p:nvPr/>
        </p:nvGrpSpPr>
        <p:grpSpPr bwMode="auto">
          <a:xfrm>
            <a:off x="0" y="1417638"/>
            <a:ext cx="9144000" cy="4741862"/>
            <a:chOff x="0" y="1417638"/>
            <a:chExt cx="9144000" cy="4742481"/>
          </a:xfrm>
        </p:grpSpPr>
        <p:pic>
          <p:nvPicPr>
            <p:cNvPr id="22532" name="Picture 2" descr="NANO-THERAPEUTICS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417638"/>
              <a:ext cx="9144000" cy="4742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265113" y="1417638"/>
              <a:ext cx="1101725" cy="2429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261938" y="6294438"/>
            <a:ext cx="7507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2000">
                <a:latin typeface="Calibri" pitchFamily="84" charset="0"/>
              </a:rPr>
              <a:t>Source: Nanotechnology research directions for societal needs in 2020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10600" cy="1143000"/>
          </a:xfrm>
        </p:spPr>
        <p:txBody>
          <a:bodyPr/>
          <a:lstStyle/>
          <a:p>
            <a:pPr eaLnBrk="1" hangingPunct="1"/>
            <a:r>
              <a:rPr lang="en-US"/>
              <a:t>Action of anticancer nanoparticle</a:t>
            </a:r>
          </a:p>
        </p:txBody>
      </p:sp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8915400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441325" y="5791200"/>
            <a:ext cx="83978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Nanoparticle therapeutics: an emerging treatment modality for cancer, M. E. Davis, Z. Chen and D. M. Shin, </a:t>
            </a:r>
            <a:r>
              <a:rPr lang="en-US" sz="2000" i="1"/>
              <a:t>Nature Reviews: Drug discovery</a:t>
            </a:r>
            <a:r>
              <a:rPr lang="en-US" sz="2000"/>
              <a:t> </a:t>
            </a:r>
            <a:r>
              <a:rPr lang="en-US" sz="2000" b="1"/>
              <a:t>7</a:t>
            </a:r>
            <a:r>
              <a:rPr lang="en-US" sz="2000"/>
              <a:t>, 771 (2008).</a:t>
            </a:r>
            <a:endParaRPr lang="en-US" sz="20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Nanoparticle drug delivery</a:t>
            </a:r>
            <a:br>
              <a:rPr lang="en-US"/>
            </a:br>
            <a:r>
              <a:rPr lang="en-US"/>
              <a:t>(possible uses)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accent2"/>
                </a:solidFill>
              </a:rPr>
              <a:t>Cancer therapy,antifungal,antiemetic, cholesterol control (previous slide)</a:t>
            </a:r>
            <a:endParaRPr lang="en-US"/>
          </a:p>
          <a:p>
            <a:pPr eaLnBrk="1" hangingPunct="1"/>
            <a:r>
              <a:rPr lang="en-US"/>
              <a:t>MRI contrast agents</a:t>
            </a:r>
          </a:p>
          <a:p>
            <a:pPr eaLnBrk="1" hangingPunct="1"/>
            <a:r>
              <a:rPr lang="en-US"/>
              <a:t>Radioactivity imaging agents</a:t>
            </a:r>
          </a:p>
          <a:p>
            <a:pPr eaLnBrk="1" hangingPunct="1"/>
            <a:r>
              <a:rPr lang="en-US"/>
              <a:t>Osteoporosis drugs</a:t>
            </a:r>
          </a:p>
          <a:p>
            <a:pPr eaLnBrk="1" hangingPunct="1"/>
            <a:r>
              <a:rPr lang="en-US"/>
              <a:t>Antibacterial or antiviral delivery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Drug delivery advantages</a:t>
            </a:r>
          </a:p>
        </p:txBody>
      </p:sp>
      <p:sp>
        <p:nvSpPr>
          <p:cNvPr id="28674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95400"/>
            <a:ext cx="8686800" cy="4953000"/>
          </a:xfrm>
        </p:spPr>
        <p:txBody>
          <a:bodyPr/>
          <a:lstStyle/>
          <a:p>
            <a:pPr eaLnBrk="1" hangingPunct="1"/>
            <a:r>
              <a:rPr lang="en-US"/>
              <a:t>Can excite minimal immune responses.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ImmuneResponseAuD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09600"/>
            <a:ext cx="762000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136525" y="5956300"/>
            <a:ext cx="870267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Helvetica" charset="0"/>
              </a:rPr>
              <a:t>M. D. Massich, D. A. Giljohann, D. S. Seferos, L. E. Ludlow, C. M. Horvath, and </a:t>
            </a:r>
            <a:r>
              <a:rPr lang="en-US" sz="1800" b="1">
                <a:latin typeface="Helvetica" charset="0"/>
              </a:rPr>
              <a:t>C. A. Mirkin</a:t>
            </a:r>
            <a:r>
              <a:rPr lang="en-US" sz="1600">
                <a:latin typeface="Helvetica" charset="0"/>
              </a:rPr>
              <a:t>, Regulating Immune Response Using Polyvalent Nucleic Acid-Gold Nanoparticle Conjugates, Molecular Pharmaceutics </a:t>
            </a:r>
            <a:r>
              <a:rPr lang="en-US" sz="1600" b="1"/>
              <a:t>6</a:t>
            </a:r>
            <a:r>
              <a:rPr lang="en-US" sz="1600">
                <a:latin typeface="Helvetica" charset="0"/>
              </a:rPr>
              <a:t> 1934 (2009).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Immune response to Au-DNA</a:t>
            </a: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7223125" y="3019425"/>
            <a:ext cx="1743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Cell type:</a:t>
            </a:r>
          </a:p>
          <a:p>
            <a:r>
              <a:rPr lang="en-US"/>
              <a:t>RAW 264.7</a:t>
            </a: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 rot="-5400000">
            <a:off x="-151607" y="1694657"/>
            <a:ext cx="1706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m-RNA for IFN-</a:t>
            </a:r>
            <a:r>
              <a:rPr lang="en-US" sz="1600">
                <a:sym typeface="Symbol" charset="2"/>
              </a:rPr>
              <a:t>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="http://schemas.openxmlformats.org/drawingml/2006/main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="http://schemas.openxmlformats.org/drawingml/2006/main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1083</Words>
  <Application>Microsoft Macintosh PowerPoint</Application>
  <PresentationFormat>On-screen Show (4:3)</PresentationFormat>
  <Paragraphs>149</Paragraphs>
  <Slides>28</Slides>
  <Notes>27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Blank Presentation</vt:lpstr>
      <vt:lpstr> Applications of Nanotechnology to Medicine</vt:lpstr>
      <vt:lpstr>Areas of impact</vt:lpstr>
      <vt:lpstr>Drug Delivery</vt:lpstr>
      <vt:lpstr>Nanoscience, translation, clinic</vt:lpstr>
      <vt:lpstr>Commercial Nanotherapeutics</vt:lpstr>
      <vt:lpstr>Action of anticancer nanoparticle</vt:lpstr>
      <vt:lpstr>Nanoparticle drug delivery (possible uses)</vt:lpstr>
      <vt:lpstr>Drug delivery advantages</vt:lpstr>
      <vt:lpstr>Immune response to Au-DNA</vt:lpstr>
      <vt:lpstr>Drug delivery advantages</vt:lpstr>
      <vt:lpstr>Au delivery of Pt anticancer drug</vt:lpstr>
      <vt:lpstr>The Pt oxidation state matters</vt:lpstr>
      <vt:lpstr>Drug delivery advantages</vt:lpstr>
      <vt:lpstr>Nanoparticles hold multiple ligands</vt:lpstr>
      <vt:lpstr>Drug delivery advantages</vt:lpstr>
      <vt:lpstr>Overcoming evolution</vt:lpstr>
      <vt:lpstr>Drug delivery advantages</vt:lpstr>
      <vt:lpstr>Decay profiles</vt:lpstr>
      <vt:lpstr>Drug delivery advantages</vt:lpstr>
      <vt:lpstr>TEM of nanoparticles entering cell through endocytosis</vt:lpstr>
      <vt:lpstr>Au nanoshells tune absorption </vt:lpstr>
      <vt:lpstr>Cancer phototherapy </vt:lpstr>
      <vt:lpstr>Laser pulse + gold = Plasmonic Nanobubble</vt:lpstr>
      <vt:lpstr>Mitigating Oxygen Radical Damage</vt:lpstr>
      <vt:lpstr>NanoCarbon Antioxidant</vt:lpstr>
      <vt:lpstr>Cerebral Blood Flow after Traumatic Brain Injury with major blood loss</vt:lpstr>
      <vt:lpstr>Diagnostic Analyses</vt:lpstr>
      <vt:lpstr>Non-invasive rapid malaria diagnosis</vt:lpstr>
    </vt:vector>
  </TitlesOfParts>
  <Company>Rice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Applications of Nanotechnology to Materials and Medicine</dc:title>
  <dc:creator>Robert Curl</dc:creator>
  <cp:lastModifiedBy>Robert Curl</cp:lastModifiedBy>
  <cp:revision>30</cp:revision>
  <cp:lastPrinted>2014-11-16T20:23:23Z</cp:lastPrinted>
  <dcterms:created xsi:type="dcterms:W3CDTF">2014-11-27T17:45:07Z</dcterms:created>
  <dcterms:modified xsi:type="dcterms:W3CDTF">2014-11-27T17:47:10Z</dcterms:modified>
</cp:coreProperties>
</file>