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292" r:id="rId11"/>
    <p:sldId id="293" r:id="rId12"/>
    <p:sldId id="294" r:id="rId13"/>
    <p:sldId id="295" r:id="rId14"/>
    <p:sldId id="296" r:id="rId15"/>
    <p:sldId id="297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16" r:id="rId25"/>
    <p:sldId id="29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6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4808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E6778-A683-4AC1-A1BE-2B01168C62BF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5748D1F-81CE-4901-8E3C-35AF3C738A96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Short laser pulse</a:t>
          </a:r>
        </a:p>
        <a:p>
          <a:r>
            <a:rPr lang="en-US" sz="1800" dirty="0" smtClean="0">
              <a:latin typeface="Arial" pitchFamily="34" charset="0"/>
              <a:cs typeface="Arial" pitchFamily="34" charset="0"/>
            </a:rPr>
            <a:t>10 ps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738A316-3D1B-454F-90E4-152ED93335C3}" type="parTrans" cxnId="{3CC3208D-D584-43B5-ADEC-02AAB2376778}">
      <dgm:prSet/>
      <dgm:spPr/>
      <dgm:t>
        <a:bodyPr/>
        <a:lstStyle/>
        <a:p>
          <a:endParaRPr lang="en-US"/>
        </a:p>
      </dgm:t>
    </dgm:pt>
    <dgm:pt modelId="{D4DEF4DD-F4CF-4A5B-894E-4425BACF56AB}" type="sibTrans" cxnId="{3CC3208D-D584-43B5-ADEC-02AAB2376778}">
      <dgm:prSet/>
      <dgm:spPr/>
      <dgm:t>
        <a:bodyPr/>
        <a:lstStyle/>
        <a:p>
          <a:endParaRPr lang="en-US"/>
        </a:p>
      </dgm:t>
    </dgm:pt>
    <dgm:pt modelId="{E78C06D1-50EA-4BF0-A528-41F888AE50BF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Plasmonic conversion to heat</a:t>
          </a:r>
        </a:p>
        <a:p>
          <a:r>
            <a:rPr lang="en-US" sz="1800" dirty="0" smtClean="0">
              <a:latin typeface="Arial" pitchFamily="34" charset="0"/>
              <a:cs typeface="Arial" pitchFamily="34" charset="0"/>
            </a:rPr>
            <a:t>1 ps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0F00432-408F-4203-A9F7-816391EDB152}" type="parTrans" cxnId="{1DFF5843-9410-489D-B66C-2ABC7BA3BCCC}">
      <dgm:prSet/>
      <dgm:spPr/>
      <dgm:t>
        <a:bodyPr/>
        <a:lstStyle/>
        <a:p>
          <a:endParaRPr lang="en-US"/>
        </a:p>
      </dgm:t>
    </dgm:pt>
    <dgm:pt modelId="{D1EFFF6E-AFC6-45F9-8279-7F53A924C31D}" type="sibTrans" cxnId="{1DFF5843-9410-489D-B66C-2ABC7BA3BCCC}">
      <dgm:prSet/>
      <dgm:spPr/>
      <dgm:t>
        <a:bodyPr/>
        <a:lstStyle/>
        <a:p>
          <a:endParaRPr lang="en-US"/>
        </a:p>
      </dgm:t>
    </dgm:pt>
    <dgm:pt modelId="{61A52B41-1545-4C95-8723-AAAD6EEAA992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Transient vapor nanobubble</a:t>
          </a:r>
        </a:p>
        <a:p>
          <a:r>
            <a:rPr lang="en-US" dirty="0" smtClean="0">
              <a:latin typeface="Arial" pitchFamily="34" charset="0"/>
              <a:cs typeface="Arial" pitchFamily="34" charset="0"/>
            </a:rPr>
            <a:t>1-1000 ns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89D733D-BB06-4135-A89A-09409E6710AC}" type="parTrans" cxnId="{6015C65D-D242-4D4B-AB8C-7C5F6541CDE5}">
      <dgm:prSet/>
      <dgm:spPr/>
      <dgm:t>
        <a:bodyPr/>
        <a:lstStyle/>
        <a:p>
          <a:endParaRPr lang="en-US"/>
        </a:p>
      </dgm:t>
    </dgm:pt>
    <dgm:pt modelId="{01577D81-CC7B-4188-85D5-6DCD07C010B3}" type="sibTrans" cxnId="{6015C65D-D242-4D4B-AB8C-7C5F6541CDE5}">
      <dgm:prSet/>
      <dgm:spPr/>
      <dgm:t>
        <a:bodyPr/>
        <a:lstStyle/>
        <a:p>
          <a:endParaRPr lang="en-US"/>
        </a:p>
      </dgm:t>
    </dgm:pt>
    <dgm:pt modelId="{1FEBB69E-A75F-4404-BA15-D8C8C6274B86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Evaporation of  adjacent liquid</a:t>
          </a:r>
        </a:p>
        <a:p>
          <a:r>
            <a:rPr lang="en-US" dirty="0" smtClean="0">
              <a:latin typeface="Arial" pitchFamily="34" charset="0"/>
              <a:cs typeface="Arial" pitchFamily="34" charset="0"/>
            </a:rPr>
            <a:t>100 ps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E7D568E-F8DA-433A-A849-D899B3B54C54}" type="parTrans" cxnId="{B6A6E94A-4C87-4EC2-AF26-8B5DE2DB09C9}">
      <dgm:prSet/>
      <dgm:spPr/>
      <dgm:t>
        <a:bodyPr/>
        <a:lstStyle/>
        <a:p>
          <a:endParaRPr lang="en-US"/>
        </a:p>
      </dgm:t>
    </dgm:pt>
    <dgm:pt modelId="{623A942B-0806-47F2-816C-41398504CE93}" type="sibTrans" cxnId="{B6A6E94A-4C87-4EC2-AF26-8B5DE2DB09C9}">
      <dgm:prSet/>
      <dgm:spPr/>
      <dgm:t>
        <a:bodyPr/>
        <a:lstStyle/>
        <a:p>
          <a:endParaRPr lang="en-US"/>
        </a:p>
      </dgm:t>
    </dgm:pt>
    <dgm:pt modelId="{A0C197DC-55BD-412A-8D02-82DD066A577F}" type="pres">
      <dgm:prSet presAssocID="{C4EE6778-A683-4AC1-A1BE-2B01168C62B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13A888-2FD7-4E67-9CBD-C327C143870E}" type="pres">
      <dgm:prSet presAssocID="{C4EE6778-A683-4AC1-A1BE-2B01168C62BF}" presName="arrow" presStyleLbl="bgShp" presStyleIdx="0" presStyleCnt="1" custLinFactNeighborX="-6320" custLinFactNeighborY="4545"/>
      <dgm:spPr/>
      <dgm:t>
        <a:bodyPr/>
        <a:lstStyle/>
        <a:p>
          <a:endParaRPr lang="ru-RU"/>
        </a:p>
      </dgm:t>
    </dgm:pt>
    <dgm:pt modelId="{AE57D407-288D-4137-8330-8668341A954D}" type="pres">
      <dgm:prSet presAssocID="{C4EE6778-A683-4AC1-A1BE-2B01168C62BF}" presName="linearProcess" presStyleCnt="0"/>
      <dgm:spPr/>
      <dgm:t>
        <a:bodyPr/>
        <a:lstStyle/>
        <a:p>
          <a:endParaRPr lang="ru-RU"/>
        </a:p>
      </dgm:t>
    </dgm:pt>
    <dgm:pt modelId="{6BA49140-0544-482F-807E-DEDECF311993}" type="pres">
      <dgm:prSet presAssocID="{45748D1F-81CE-4901-8E3C-35AF3C738A96}" presName="textNode" presStyleLbl="node1" presStyleIdx="0" presStyleCnt="4" custScaleX="60053" custScaleY="100125" custLinFactNeighborX="-88124" custLinFactNeighborY="-1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D7E8A-A3A9-4103-BAC2-CC0D0F7798AB}" type="pres">
      <dgm:prSet presAssocID="{D4DEF4DD-F4CF-4A5B-894E-4425BACF56AB}" presName="sibTrans" presStyleCnt="0"/>
      <dgm:spPr/>
      <dgm:t>
        <a:bodyPr/>
        <a:lstStyle/>
        <a:p>
          <a:endParaRPr lang="ru-RU"/>
        </a:p>
      </dgm:t>
    </dgm:pt>
    <dgm:pt modelId="{C03D913E-2665-44D0-830D-7E900FA81CDB}" type="pres">
      <dgm:prSet presAssocID="{E78C06D1-50EA-4BF0-A528-41F888AE50BF}" presName="textNode" presStyleLbl="node1" presStyleIdx="1" presStyleCnt="4" custScaleX="59463" custLinFactX="-1537" custLinFactNeighborX="-100000" custLinFactNeighborY="-1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CDBC7-C069-4BC9-A9C3-FFF3E69749AC}" type="pres">
      <dgm:prSet presAssocID="{D1EFFF6E-AFC6-45F9-8279-7F53A924C31D}" presName="sibTrans" presStyleCnt="0"/>
      <dgm:spPr/>
      <dgm:t>
        <a:bodyPr/>
        <a:lstStyle/>
        <a:p>
          <a:endParaRPr lang="ru-RU"/>
        </a:p>
      </dgm:t>
    </dgm:pt>
    <dgm:pt modelId="{68F25F3B-BAFC-40DA-9EC1-F4656A905063}" type="pres">
      <dgm:prSet presAssocID="{61A52B41-1545-4C95-8723-AAAD6EEAA992}" presName="textNode" presStyleLbl="node1" presStyleIdx="2" presStyleCnt="4" custScaleX="70204" custLinFactX="48593" custLinFactNeighborX="100000" custLinFactNeighborY="-1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235F1-67FB-446B-BFB4-DD142F899F42}" type="pres">
      <dgm:prSet presAssocID="{01577D81-CC7B-4188-85D5-6DCD07C010B3}" presName="sibTrans" presStyleCnt="0"/>
      <dgm:spPr/>
      <dgm:t>
        <a:bodyPr/>
        <a:lstStyle/>
        <a:p>
          <a:endParaRPr lang="ru-RU"/>
        </a:p>
      </dgm:t>
    </dgm:pt>
    <dgm:pt modelId="{48B9EC6B-7826-4E6E-AAC3-4B434B5125F1}" type="pres">
      <dgm:prSet presAssocID="{1FEBB69E-A75F-4404-BA15-D8C8C6274B86}" presName="textNode" presStyleLbl="node1" presStyleIdx="3" presStyleCnt="4" custScaleX="61527" custLinFactX="-80358" custLinFactNeighborX="-100000" custLinFactNeighborY="-1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A6E94A-4C87-4EC2-AF26-8B5DE2DB09C9}" srcId="{C4EE6778-A683-4AC1-A1BE-2B01168C62BF}" destId="{1FEBB69E-A75F-4404-BA15-D8C8C6274B86}" srcOrd="3" destOrd="0" parTransId="{CE7D568E-F8DA-433A-A849-D899B3B54C54}" sibTransId="{623A942B-0806-47F2-816C-41398504CE93}"/>
    <dgm:cxn modelId="{E35DCA29-8BC2-45F1-8E09-CCE454470426}" type="presOf" srcId="{E78C06D1-50EA-4BF0-A528-41F888AE50BF}" destId="{C03D913E-2665-44D0-830D-7E900FA81CDB}" srcOrd="0" destOrd="0" presId="urn:microsoft.com/office/officeart/2005/8/layout/hProcess9"/>
    <dgm:cxn modelId="{677E89F0-6A49-44E6-BAF5-C0F7D808F41B}" type="presOf" srcId="{61A52B41-1545-4C95-8723-AAAD6EEAA992}" destId="{68F25F3B-BAFC-40DA-9EC1-F4656A905063}" srcOrd="0" destOrd="0" presId="urn:microsoft.com/office/officeart/2005/8/layout/hProcess9"/>
    <dgm:cxn modelId="{6015C65D-D242-4D4B-AB8C-7C5F6541CDE5}" srcId="{C4EE6778-A683-4AC1-A1BE-2B01168C62BF}" destId="{61A52B41-1545-4C95-8723-AAAD6EEAA992}" srcOrd="2" destOrd="0" parTransId="{189D733D-BB06-4135-A89A-09409E6710AC}" sibTransId="{01577D81-CC7B-4188-85D5-6DCD07C010B3}"/>
    <dgm:cxn modelId="{9F371108-55C4-44D0-82A0-08523FE09EE3}" type="presOf" srcId="{1FEBB69E-A75F-4404-BA15-D8C8C6274B86}" destId="{48B9EC6B-7826-4E6E-AAC3-4B434B5125F1}" srcOrd="0" destOrd="0" presId="urn:microsoft.com/office/officeart/2005/8/layout/hProcess9"/>
    <dgm:cxn modelId="{04D1AF57-C0EB-43D9-8538-73299D6DC710}" type="presOf" srcId="{C4EE6778-A683-4AC1-A1BE-2B01168C62BF}" destId="{A0C197DC-55BD-412A-8D02-82DD066A577F}" srcOrd="0" destOrd="0" presId="urn:microsoft.com/office/officeart/2005/8/layout/hProcess9"/>
    <dgm:cxn modelId="{3CC3208D-D584-43B5-ADEC-02AAB2376778}" srcId="{C4EE6778-A683-4AC1-A1BE-2B01168C62BF}" destId="{45748D1F-81CE-4901-8E3C-35AF3C738A96}" srcOrd="0" destOrd="0" parTransId="{0738A316-3D1B-454F-90E4-152ED93335C3}" sibTransId="{D4DEF4DD-F4CF-4A5B-894E-4425BACF56AB}"/>
    <dgm:cxn modelId="{207B667E-2C29-4504-A268-51B909A52469}" type="presOf" srcId="{45748D1F-81CE-4901-8E3C-35AF3C738A96}" destId="{6BA49140-0544-482F-807E-DEDECF311993}" srcOrd="0" destOrd="0" presId="urn:microsoft.com/office/officeart/2005/8/layout/hProcess9"/>
    <dgm:cxn modelId="{1DFF5843-9410-489D-B66C-2ABC7BA3BCCC}" srcId="{C4EE6778-A683-4AC1-A1BE-2B01168C62BF}" destId="{E78C06D1-50EA-4BF0-A528-41F888AE50BF}" srcOrd="1" destOrd="0" parTransId="{00F00432-408F-4203-A9F7-816391EDB152}" sibTransId="{D1EFFF6E-AFC6-45F9-8279-7F53A924C31D}"/>
    <dgm:cxn modelId="{00A257B6-AFA1-43E3-8ABE-737891A6763F}" type="presParOf" srcId="{A0C197DC-55BD-412A-8D02-82DD066A577F}" destId="{0913A888-2FD7-4E67-9CBD-C327C143870E}" srcOrd="0" destOrd="0" presId="urn:microsoft.com/office/officeart/2005/8/layout/hProcess9"/>
    <dgm:cxn modelId="{7CF49A6D-AD8D-4120-8E88-AD0003264B43}" type="presParOf" srcId="{A0C197DC-55BD-412A-8D02-82DD066A577F}" destId="{AE57D407-288D-4137-8330-8668341A954D}" srcOrd="1" destOrd="0" presId="urn:microsoft.com/office/officeart/2005/8/layout/hProcess9"/>
    <dgm:cxn modelId="{7BE498FF-7A1B-4ED0-A4DF-EC5042A0A323}" type="presParOf" srcId="{AE57D407-288D-4137-8330-8668341A954D}" destId="{6BA49140-0544-482F-807E-DEDECF311993}" srcOrd="0" destOrd="0" presId="urn:microsoft.com/office/officeart/2005/8/layout/hProcess9"/>
    <dgm:cxn modelId="{F69D13D6-1CDD-4F04-96EA-E27EA621F8D9}" type="presParOf" srcId="{AE57D407-288D-4137-8330-8668341A954D}" destId="{6ADD7E8A-A3A9-4103-BAC2-CC0D0F7798AB}" srcOrd="1" destOrd="0" presId="urn:microsoft.com/office/officeart/2005/8/layout/hProcess9"/>
    <dgm:cxn modelId="{81078A40-E3D4-485E-ABD4-7D4B596DEFC7}" type="presParOf" srcId="{AE57D407-288D-4137-8330-8668341A954D}" destId="{C03D913E-2665-44D0-830D-7E900FA81CDB}" srcOrd="2" destOrd="0" presId="urn:microsoft.com/office/officeart/2005/8/layout/hProcess9"/>
    <dgm:cxn modelId="{A5B90D68-125F-4AA9-81CB-A4CC61287BEE}" type="presParOf" srcId="{AE57D407-288D-4137-8330-8668341A954D}" destId="{F4ECDBC7-C069-4BC9-A9C3-FFF3E69749AC}" srcOrd="3" destOrd="0" presId="urn:microsoft.com/office/officeart/2005/8/layout/hProcess9"/>
    <dgm:cxn modelId="{BD790DB0-7040-4621-B4FF-6A535DA06759}" type="presParOf" srcId="{AE57D407-288D-4137-8330-8668341A954D}" destId="{68F25F3B-BAFC-40DA-9EC1-F4656A905063}" srcOrd="4" destOrd="0" presId="urn:microsoft.com/office/officeart/2005/8/layout/hProcess9"/>
    <dgm:cxn modelId="{744D81CD-3CAD-4871-8A37-91F94FD4A5F5}" type="presParOf" srcId="{AE57D407-288D-4137-8330-8668341A954D}" destId="{F40235F1-67FB-446B-BFB4-DD142F899F42}" srcOrd="5" destOrd="0" presId="urn:microsoft.com/office/officeart/2005/8/layout/hProcess9"/>
    <dgm:cxn modelId="{4F4355AD-0552-4B8D-AC8E-5BD2DF04F98B}" type="presParOf" srcId="{AE57D407-288D-4137-8330-8668341A954D}" destId="{48B9EC6B-7826-4E6E-AAC3-4B434B5125F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3A888-2FD7-4E67-9CBD-C327C143870E}">
      <dsp:nvSpPr>
        <dsp:cNvPr id="0" name=""/>
        <dsp:cNvSpPr/>
      </dsp:nvSpPr>
      <dsp:spPr>
        <a:xfrm>
          <a:off x="152424" y="0"/>
          <a:ext cx="6088380" cy="33528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49140-0544-482F-807E-DEDECF311993}">
      <dsp:nvSpPr>
        <dsp:cNvPr id="0" name=""/>
        <dsp:cNvSpPr/>
      </dsp:nvSpPr>
      <dsp:spPr>
        <a:xfrm>
          <a:off x="174210" y="990598"/>
          <a:ext cx="1475692" cy="13427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Short laser pulse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10 ps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239760" y="1056148"/>
        <a:ext cx="1344592" cy="1211696"/>
      </dsp:txXfrm>
    </dsp:sp>
    <dsp:sp modelId="{C03D913E-2665-44D0-830D-7E900FA81CDB}">
      <dsp:nvSpPr>
        <dsp:cNvPr id="0" name=""/>
        <dsp:cNvSpPr/>
      </dsp:nvSpPr>
      <dsp:spPr>
        <a:xfrm>
          <a:off x="1730640" y="990604"/>
          <a:ext cx="1461193" cy="134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Plasmonic conversion to heat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1 ps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796108" y="1056072"/>
        <a:ext cx="1330257" cy="1210184"/>
      </dsp:txXfrm>
    </dsp:sp>
    <dsp:sp modelId="{68F25F3B-BAFC-40DA-9EC1-F4656A905063}">
      <dsp:nvSpPr>
        <dsp:cNvPr id="0" name=""/>
        <dsp:cNvSpPr/>
      </dsp:nvSpPr>
      <dsp:spPr>
        <a:xfrm>
          <a:off x="4827119" y="990604"/>
          <a:ext cx="1725134" cy="134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Transient vapor nanobubble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1-1000 ns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4892587" y="1056072"/>
        <a:ext cx="1594198" cy="1210184"/>
      </dsp:txXfrm>
    </dsp:sp>
    <dsp:sp modelId="{48B9EC6B-7826-4E6E-AAC3-4B434B5125F1}">
      <dsp:nvSpPr>
        <dsp:cNvPr id="0" name=""/>
        <dsp:cNvSpPr/>
      </dsp:nvSpPr>
      <dsp:spPr>
        <a:xfrm>
          <a:off x="3249042" y="990604"/>
          <a:ext cx="1511912" cy="134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Evaporation of  adjacent liquid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100 ps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314510" y="1056072"/>
        <a:ext cx="1380976" cy="1210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8634602-EB97-A446-AB6D-0FBDADD32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4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2AAD60-5ECC-AA42-B259-6252EBD178E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BCCF06-AFEF-2D48-A230-5C756FCF864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z="280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33154D7-AF63-DC49-B30D-C82BD39CEEF9}" type="slidenum">
              <a:rPr lang="en-US" sz="1200">
                <a:latin typeface="Calibri" charset="0"/>
              </a:rPr>
              <a:pPr algn="r"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43D5D3-949C-AB44-86FD-34AC8A6F109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z="240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9FB50CB-FE6A-1D4B-98B3-07422623B562}" type="slidenum">
              <a:rPr lang="en-US" sz="1200">
                <a:latin typeface="Calibri" charset="0"/>
              </a:rPr>
              <a:pPr algn="r"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A25746-2B39-6443-B9DA-783167FEB89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z="16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B02153-E00C-CB42-90C1-8F0BFFB29ED6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z="240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AE896DB-1368-3441-A0D7-EE4EC041300F}" type="slidenum">
              <a:rPr lang="en-US" sz="1200">
                <a:latin typeface="Calibri" charset="0"/>
              </a:rPr>
              <a:pPr algn="r"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A4359D-5DBA-B24E-8F47-DE7FABEF51F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2800">
              <a:latin typeface="Cambria" charset="0"/>
              <a:ea typeface="ＭＳ 明朝" charset="0"/>
              <a:cs typeface="ＭＳ 明朝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CA35AF-04B5-8149-9C02-25AFE0159C3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321FE0-DBFF-F943-8499-FC96135E9B8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88F37DF-FB26-9141-8B36-67E289D2FDC1}" type="slidenum">
              <a:rPr lang="en-US" sz="1200">
                <a:latin typeface="Calibri" charset="0"/>
              </a:rPr>
              <a:pPr algn="r"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383DC6-AB51-9C49-9DCF-BE04517F806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2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E84CA1-2BEB-B241-BC59-B50485333AE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2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A900E1-51EE-1047-B6D0-602D1B4C5BE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892C170-6F49-FA4C-ADF4-01DEA83E608A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16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5725C5-1DB5-FB42-A563-8C8AB902E037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493908-B006-4B44-A0DE-AA80A0D629E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E941700-D561-FA40-9920-B6C3BD1BBA6E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9A0260-1738-E541-B3B8-5988DB7496A2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z="280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0633DB0-56C8-E640-B86B-3FDC048431D1}" type="slidenum">
              <a:rPr lang="en-US" sz="1200">
                <a:latin typeface="Calibri" charset="0"/>
              </a:rPr>
              <a:pPr algn="r" eaLnBrk="1" hangingPunct="1"/>
              <a:t>22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EC2790-8989-F145-AFF0-54CE2082129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785A86E-1B3E-FE48-9346-EF446F9C3A44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2D6B7A-3EFC-CE48-AE2E-6FD878BE024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5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09F7DED-8E54-CB43-B97D-D62D82A03322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3A6483B-178C-A74B-8BB2-1B8E3BC49EC1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/>
          </a:p>
          <a:p>
            <a:endParaRPr lang="en-US"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5B3674E-DDFA-124B-9EDE-222F1FF52C49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AF4BAE-4B77-0641-B7C8-EF731A8F52CF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/>
          </a:p>
          <a:p>
            <a:endParaRPr lang="en-US" sz="1100"/>
          </a:p>
          <a:p>
            <a:endParaRPr lang="en-US"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0"/>
              </a:spcBef>
            </a:pPr>
            <a:r>
              <a:rPr lang="en-US" sz="2400"/>
              <a:t>. </a:t>
            </a: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2B10B1B-2663-224A-B41B-6E8EE4BA3D0B}" type="slidenum">
              <a:rPr lang="en-US" sz="1200">
                <a:latin typeface="Calibri" charset="0"/>
              </a:rPr>
              <a:pPr algn="r"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76A29E2-0344-D946-958C-FC9B9E2BAD52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20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2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D4A60-082A-7545-91D7-B4C7919CF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A434D-E947-0E4D-ABAC-363E86C5E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1CFCF-C632-3046-A65C-4B97FEB0F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A5849-15C1-0B44-AF3A-4EE7178E8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3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379E-9F84-874E-8D69-C76A38F5A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8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6398-5A91-C24D-975A-5DE827358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8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3144A-EA8C-4A44-84D4-F764193D1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1A3F2-6143-BA4C-85E3-AE608B398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8E5D-F07D-DA40-8D8A-0440CC5C2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1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0D0FC-4DA8-C642-8810-6E11CEAEC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3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7B16C-1A58-0443-A873-E95B078E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9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28FD134-ED99-EB4D-870D-7922D5293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png"/><Relationship Id="rId4" Type="http://schemas.openxmlformats.org/officeDocument/2006/relationships/diagramData" Target="../diagrams/data1.xml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8077200" cy="1143000"/>
          </a:xfrm>
        </p:spPr>
        <p:txBody>
          <a:bodyPr/>
          <a:lstStyle/>
          <a:p>
            <a:pPr eaLnBrk="1" hangingPunct="1"/>
            <a:r>
              <a:rPr lang="en-US" sz="35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rPr>
              <a:t/>
            </a:r>
            <a:br>
              <a:rPr lang="en-US" sz="35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sz="35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rPr>
              <a:t>Applications of Nanotechnology to Materials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Seventh Science Conclave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IIIT Allahabad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December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Main commercial materials</a:t>
            </a:r>
          </a:p>
        </p:txBody>
      </p:sp>
      <p:pic>
        <p:nvPicPr>
          <p:cNvPr id="32770" name="Picture 2" descr="MaterialsUs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081088" y="1417638"/>
            <a:ext cx="6881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Calibri" charset="0"/>
              </a:rPr>
              <a:t>http://www.nanotechproject.org/inventories/consumer/analysis_draft/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Growth of consumer products</a:t>
            </a:r>
          </a:p>
        </p:txBody>
      </p:sp>
      <p:pic>
        <p:nvPicPr>
          <p:cNvPr id="34818" name="Picture 2" descr="GrowthofConsumerProduc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49213"/>
            <a:ext cx="90678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Nature nanotech inspires development of waterproof and stainproof fabrics</a:t>
            </a:r>
          </a:p>
        </p:txBody>
      </p:sp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881313"/>
            <a:ext cx="56134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76200" y="5943600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NanoTex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7299325" y="5578475"/>
            <a:ext cx="795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Water</a:t>
            </a:r>
          </a:p>
          <a:p>
            <a:pPr eaLnBrk="1" hangingPunct="1"/>
            <a:r>
              <a:rPr lang="en-US" sz="1800">
                <a:latin typeface="Calibri" charset="0"/>
              </a:rPr>
              <a:t>strider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Brooks Bros. stain resistant ties</a:t>
            </a:r>
          </a:p>
        </p:txBody>
      </p:sp>
      <p:pic>
        <p:nvPicPr>
          <p:cNvPr id="38914" name="Picture 2" descr="BrooksBrosStainResistantT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855788"/>
            <a:ext cx="5145088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1357313" y="6069013"/>
            <a:ext cx="2779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Nano-Tex Treated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457200" y="-203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TiO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fiber cotton treatment</a:t>
            </a:r>
          </a:p>
        </p:txBody>
      </p:sp>
      <p:pic>
        <p:nvPicPr>
          <p:cNvPr id="40962" name="Picture 2" descr="TiO2-Membra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96938"/>
            <a:ext cx="71882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1049338" y="5807075"/>
            <a:ext cx="78517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TiO</a:t>
            </a:r>
            <a:r>
              <a:rPr lang="en-US" sz="2800" baseline="-25000">
                <a:latin typeface="Calibri" charset="0"/>
              </a:rPr>
              <a:t>2</a:t>
            </a:r>
            <a:r>
              <a:rPr lang="en-US" sz="2800">
                <a:latin typeface="Calibri" charset="0"/>
              </a:rPr>
              <a:t> web decorated with TiO</a:t>
            </a:r>
            <a:r>
              <a:rPr lang="en-US" sz="2800" baseline="-25000">
                <a:latin typeface="Calibri" charset="0"/>
              </a:rPr>
              <a:t>2 </a:t>
            </a:r>
            <a:r>
              <a:rPr lang="en-US" sz="2800">
                <a:latin typeface="Calibri" charset="0"/>
              </a:rPr>
              <a:t>nanoparticles used for treating cotton to produce photoactive self-cleaning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Konarka flexible portable panel</a:t>
            </a:r>
          </a:p>
        </p:txBody>
      </p:sp>
      <p:pic>
        <p:nvPicPr>
          <p:cNvPr id="43010" name="Picture 3" descr="KonarkaP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074863"/>
            <a:ext cx="5038725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onductive-graphene-on-plast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75"/>
            <a:ext cx="91440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50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Manufacture of graphene on polymer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69925" y="6462713"/>
            <a:ext cx="5208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Bae et al, Nature Nanotechnology </a:t>
            </a:r>
            <a:r>
              <a:rPr lang="en-US" sz="2000" b="1">
                <a:latin typeface="Calibri" charset="0"/>
              </a:rPr>
              <a:t>5</a:t>
            </a:r>
            <a:r>
              <a:rPr lang="en-US" sz="2000">
                <a:latin typeface="Calibri" charset="0"/>
              </a:rPr>
              <a:t>, 574 (2010)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Filtering Membranes-</a:t>
            </a:r>
            <a:br>
              <a:rPr lang="en-US" sz="4000" smtClean="0"/>
            </a:br>
            <a:r>
              <a:rPr lang="en-US" sz="4000" smtClean="0"/>
              <a:t>Example NanoCeram</a:t>
            </a: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457200" y="2609850"/>
            <a:ext cx="8229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/>
            <a:r>
              <a:rPr lang="en-US">
                <a:latin typeface="Calibri" charset="0"/>
              </a:rPr>
              <a:t> Removing &gt;99.9999% at 0.2 microns</a:t>
            </a:r>
          </a:p>
          <a:p>
            <a:pPr defTabSz="457200" eaLnBrk="1" hangingPunct="1"/>
            <a:r>
              <a:rPr lang="en-US">
                <a:latin typeface="Calibri" charset="0"/>
              </a:rPr>
              <a:t> Removing  &gt;99.997% at 0.02 microns  (Virus level)</a:t>
            </a:r>
          </a:p>
          <a:p>
            <a:pPr defTabSz="457200" eaLnBrk="1" hangingPunct="1"/>
            <a:r>
              <a:rPr lang="en-US">
                <a:latin typeface="Calibri" charset="0"/>
              </a:rPr>
              <a:t> Lowest Pressure Drop - Comparable to a 2-3 µ/micron filter</a:t>
            </a:r>
          </a:p>
          <a:p>
            <a:pPr defTabSz="457200" eaLnBrk="1" hangingPunct="1"/>
            <a:r>
              <a:rPr lang="en-US">
                <a:latin typeface="Calibri" charset="0"/>
              </a:rPr>
              <a:t> Wide pH Ranges - Effective from pH 4 to pH 9</a:t>
            </a:r>
          </a:p>
          <a:p>
            <a:pPr defTabSz="457200" eaLnBrk="1" hangingPunct="1"/>
            <a:r>
              <a:rPr lang="en-US">
                <a:latin typeface="Calibri" charset="0"/>
              </a:rPr>
              <a:t> High Dirt Retention - Up to 25 times greater dirt holding capacity</a:t>
            </a:r>
          </a:p>
          <a:p>
            <a:pPr defTabSz="457200" eaLnBrk="1" hangingPunct="1"/>
            <a:r>
              <a:rPr lang="en-US">
                <a:latin typeface="Calibri" charset="0"/>
              </a:rPr>
              <a:t> Heavy Metal Removal - Copper, Iron, Lead, Tin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704850" y="5272088"/>
            <a:ext cx="7935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Calibri" charset="0"/>
              </a:rPr>
              <a:t>NanoCeram</a:t>
            </a:r>
            <a:r>
              <a:rPr lang="en-US" sz="2000" b="1" baseline="30000">
                <a:latin typeface="Calibri" charset="0"/>
              </a:rPr>
              <a:t>®</a:t>
            </a:r>
            <a:r>
              <a:rPr lang="en-US" sz="2000">
                <a:latin typeface="Calibri" charset="0"/>
              </a:rPr>
              <a:t> was developed to recycle drinking water on spacecraft and was shown to remove &gt;99.9999% of viruses 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573088" y="1768475"/>
            <a:ext cx="7870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2 nm aluminum oxide fibres possess unusually strong bio-adhesive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457200" y="-23813"/>
            <a:ext cx="8229600" cy="1143001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Nanoporous Si powder Li ion anodes</a:t>
            </a:r>
          </a:p>
        </p:txBody>
      </p:sp>
      <p:pic>
        <p:nvPicPr>
          <p:cNvPr id="49154" name="Picture 2" descr="Madhuri_Si_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052513"/>
            <a:ext cx="49323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1138238" y="5465763"/>
            <a:ext cx="7785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3 times the capacity of graphite electrodes and &gt; 500 cycles without degradation of the electrode structure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923925" y="6372225"/>
            <a:ext cx="6100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Calibri" charset="0"/>
              </a:rPr>
              <a:t>Madhuri Thakur et al, Nature Scientific Reports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5"/>
          <p:cNvGrpSpPr>
            <a:grpSpLocks/>
          </p:cNvGrpSpPr>
          <p:nvPr/>
        </p:nvGrpSpPr>
        <p:grpSpPr bwMode="auto">
          <a:xfrm>
            <a:off x="457200" y="1054100"/>
            <a:ext cx="7391400" cy="5727700"/>
            <a:chOff x="288" y="616"/>
            <a:chExt cx="4656" cy="3608"/>
          </a:xfrm>
        </p:grpSpPr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0"/>
              <a:ext cx="528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16"/>
              <a:ext cx="4272" cy="3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Elastomer reinforced with carbon nanotubes</a:t>
            </a: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974725" y="6219825"/>
            <a:ext cx="123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James Tour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caused the world emphasis on nanotechnology?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822325" y="3597275"/>
            <a:ext cx="77120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chemeClr val="tx2"/>
                </a:solidFill>
              </a:rPr>
              <a:t>Nanotechnology is much older than nanoscience.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915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Elastomer used in oil field o-rings</a:t>
            </a:r>
          </a:p>
        </p:txBody>
      </p:sp>
      <p:grpSp>
        <p:nvGrpSpPr>
          <p:cNvPr id="53250" name="Group 5"/>
          <p:cNvGrpSpPr>
            <a:grpSpLocks/>
          </p:cNvGrpSpPr>
          <p:nvPr/>
        </p:nvGrpSpPr>
        <p:grpSpPr bwMode="auto">
          <a:xfrm>
            <a:off x="609600" y="1397000"/>
            <a:ext cx="4292600" cy="4457700"/>
            <a:chOff x="384" y="880"/>
            <a:chExt cx="2704" cy="2808"/>
          </a:xfrm>
        </p:grpSpPr>
        <p:pic>
          <p:nvPicPr>
            <p:cNvPr id="5325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12"/>
              <a:ext cx="2670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4" name="Rectangle 4"/>
            <p:cNvSpPr>
              <a:spLocks noChangeArrowheads="1"/>
            </p:cNvSpPr>
            <p:nvPr/>
          </p:nvSpPr>
          <p:spPr bwMode="auto">
            <a:xfrm>
              <a:off x="2704" y="880"/>
              <a:ext cx="384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>
                <a:latin typeface="Calibri" charset="0"/>
              </a:endParaRPr>
            </a:p>
          </p:txBody>
        </p:sp>
      </p:grp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441325" y="5915025"/>
            <a:ext cx="285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Annular blow out preventers</a:t>
            </a: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5029200" y="3140075"/>
            <a:ext cx="2549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Operating conditions:</a:t>
            </a:r>
          </a:p>
          <a:p>
            <a:pPr eaLnBrk="1" hangingPunct="1"/>
            <a:r>
              <a:rPr lang="en-US" sz="1800">
                <a:latin typeface="Calibri" charset="0"/>
              </a:rPr>
              <a:t>20,000 psi 90 inch o-rings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06680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Nanostructured catalysts</a:t>
            </a:r>
          </a:p>
        </p:txBody>
      </p:sp>
      <p:pic>
        <p:nvPicPr>
          <p:cNvPr id="55298" name="Picture 3" descr="ZeoliteCataly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089150"/>
            <a:ext cx="44926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2274888" y="5332413"/>
            <a:ext cx="4102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Metal impregnated zeolite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Au-Catalys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223838" y="2339975"/>
            <a:ext cx="191135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Gold Catalysts</a:t>
            </a: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404813" y="5875338"/>
            <a:ext cx="186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Calibri" charset="0"/>
              </a:rPr>
              <a:t>M. Haruta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Top-down fabrication of nanostructures</a:t>
            </a:r>
          </a:p>
        </p:txBody>
      </p:sp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212725" y="6143625"/>
            <a:ext cx="448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http://www.icinsights.com/news/</a:t>
            </a:r>
          </a:p>
        </p:txBody>
      </p:sp>
      <p:pic>
        <p:nvPicPr>
          <p:cNvPr id="59395" name="Picture 1" descr="TopD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1463675"/>
            <a:ext cx="920432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7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cs typeface="Arial" pitchFamily="34" charset="0"/>
              </a:rPr>
              <a:t>Laser pulse + gold = Plasmonic Nanobubble</a:t>
            </a:r>
            <a:endParaRPr lang="en-US" sz="3600" dirty="0"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85277976"/>
              </p:ext>
            </p:extLst>
          </p:nvPr>
        </p:nvGraphicFramePr>
        <p:xfrm>
          <a:off x="1143000" y="3496887"/>
          <a:ext cx="7162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8" descr="Rice Logo"/>
          <p:cNvPicPr>
            <a:picLocks noChangeAspect="1" noChangeArrowheads="1"/>
          </p:cNvPicPr>
          <p:nvPr/>
        </p:nvPicPr>
        <p:blipFill>
          <a:blip r:embed="rId9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9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013_PNB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86000" y="915785"/>
            <a:ext cx="3402676" cy="3402676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881270" y="5927686"/>
            <a:ext cx="792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cs typeface="Arial" pitchFamily="34" charset="0"/>
              </a:rPr>
              <a:t>On-demand non-stationary transient event, not a particle</a:t>
            </a:r>
            <a:endParaRPr lang="en-US" sz="2500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6400800"/>
            <a:ext cx="234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http://lapotko.rice.edu</a:t>
            </a:r>
          </a:p>
        </p:txBody>
      </p:sp>
    </p:spTree>
    <p:extLst>
      <p:ext uri="{BB962C8B-B14F-4D97-AF65-F5344CB8AC3E}">
        <p14:creationId xmlns:p14="http://schemas.microsoft.com/office/powerpoint/2010/main" val="23930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Non-invasive rapid malaria diagnosis</a:t>
            </a:r>
          </a:p>
        </p:txBody>
      </p:sp>
      <p:grpSp>
        <p:nvGrpSpPr>
          <p:cNvPr id="63490" name="Group 3"/>
          <p:cNvGrpSpPr>
            <a:grpSpLocks/>
          </p:cNvGrpSpPr>
          <p:nvPr/>
        </p:nvGrpSpPr>
        <p:grpSpPr bwMode="auto">
          <a:xfrm>
            <a:off x="152400" y="1727200"/>
            <a:ext cx="8839200" cy="3416300"/>
            <a:chOff x="96" y="1088"/>
            <a:chExt cx="5568" cy="2152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" y="1115"/>
              <a:ext cx="5456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96" y="1088"/>
              <a:ext cx="552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4" name="Rectangle 6"/>
            <p:cNvSpPr>
              <a:spLocks noChangeArrowheads="1"/>
            </p:cNvSpPr>
            <p:nvPr/>
          </p:nvSpPr>
          <p:spPr bwMode="auto">
            <a:xfrm>
              <a:off x="120" y="1104"/>
              <a:ext cx="48" cy="2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5" name="Rectangle 7"/>
            <p:cNvSpPr>
              <a:spLocks noChangeArrowheads="1"/>
            </p:cNvSpPr>
            <p:nvPr/>
          </p:nvSpPr>
          <p:spPr bwMode="auto">
            <a:xfrm>
              <a:off x="192" y="3192"/>
              <a:ext cx="5472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1" name="Text Box 8"/>
          <p:cNvSpPr txBox="1">
            <a:spLocks noChangeArrowheads="1"/>
          </p:cNvSpPr>
          <p:nvPr/>
        </p:nvSpPr>
        <p:spPr bwMode="auto">
          <a:xfrm>
            <a:off x="441325" y="5654675"/>
            <a:ext cx="832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E. Y. Lukianova-Hleb,….,Dmitri Lapotka, Proceedings of the National Academy of Sciences, </a:t>
            </a:r>
            <a:r>
              <a:rPr lang="en-US" b="1"/>
              <a:t>111</a:t>
            </a:r>
            <a:r>
              <a:rPr lang="en-US"/>
              <a:t> 900-905 (2014)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Lycurgus Cup</a:t>
            </a:r>
          </a:p>
        </p:txBody>
      </p:sp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990600" y="1592263"/>
            <a:ext cx="6946900" cy="3746500"/>
            <a:chOff x="624" y="1003"/>
            <a:chExt cx="4376" cy="2360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003"/>
              <a:ext cx="2360" cy="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003"/>
              <a:ext cx="2360" cy="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930525" y="5457825"/>
            <a:ext cx="347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4th Century Roman Cup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Persian  Khanjar</a:t>
            </a:r>
          </a:p>
        </p:txBody>
      </p:sp>
      <p:pic>
        <p:nvPicPr>
          <p:cNvPr id="20482" name="Picture 3" descr="Damascus steel kn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Precipitation Hardening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050925" y="1495425"/>
            <a:ext cx="7483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/>
              <a:t>Metal alloys can be strengthened by precipitating out nanoparticles of a minor component of the alloy. These stop cracks thereby strengthening the metal.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50925" y="3705225"/>
            <a:ext cx="4191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First used ~1900 in aluminum</a:t>
            </a:r>
          </a:p>
          <a:p>
            <a:endParaRPr lang="en-US"/>
          </a:p>
          <a:p>
            <a:r>
              <a:rPr lang="en-US"/>
              <a:t>Theory published in 1919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331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concepts of nanoscience and nanotechnology was first explored by Richard Feynman in 1959 in his seminal talk </a:t>
            </a:r>
            <a:r>
              <a:rPr lang="ja-JP" altLang="en-US"/>
              <a:t>“</a:t>
            </a:r>
            <a:r>
              <a:rPr lang="en-US" altLang="ja-JP"/>
              <a:t>There is plenty of room at the bottom.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22325" y="2254250"/>
            <a:ext cx="748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The word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nanotechnology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was first used by Norio Taniguchi in 1974 to describe precision machining.</a:t>
            </a:r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38200" y="3352800"/>
            <a:ext cx="723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Nanotechnology first came into vogue in 1986 with the publication of K. Eric Drexler</a:t>
            </a:r>
            <a:r>
              <a:rPr lang="ja-JP" altLang="en-US">
                <a:solidFill>
                  <a:srgbClr val="000000"/>
                </a:solidFill>
              </a:rPr>
              <a:t>’</a:t>
            </a:r>
            <a:r>
              <a:rPr lang="en-US" altLang="ja-JP">
                <a:solidFill>
                  <a:srgbClr val="000000"/>
                </a:solidFill>
              </a:rPr>
              <a:t>s book </a:t>
            </a:r>
            <a:r>
              <a:rPr lang="en-US" altLang="ja-JP" i="1">
                <a:solidFill>
                  <a:srgbClr val="000000"/>
                </a:solidFill>
              </a:rPr>
              <a:t>Engines of Creation: The Coming Era of Nanotechnology</a:t>
            </a:r>
            <a:r>
              <a:rPr lang="en-US" altLang="ja-JP">
                <a:solidFill>
                  <a:srgbClr val="000000"/>
                </a:solidFill>
              </a:rPr>
              <a:t>.</a:t>
            </a:r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22325" y="4772025"/>
            <a:ext cx="7254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But we have been unwittingly using nanotechnology for about 2 millenia and carbon nanotechnology for about 500 years.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Star</a:t>
            </a:r>
          </a:p>
        </p:txBody>
      </p:sp>
      <p:pic>
        <p:nvPicPr>
          <p:cNvPr id="26626" name="Picture 2" descr="StarMateria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9144000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457200"/>
            <a:ext cx="8001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gave the push to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nano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69925" y="1370013"/>
            <a:ext cx="7940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/>
              <a:t>Besides Drexler</a:t>
            </a:r>
            <a:r>
              <a:rPr lang="ja-JP" altLang="en-US" sz="2800"/>
              <a:t>’</a:t>
            </a:r>
            <a:r>
              <a:rPr lang="en-US" altLang="ja-JP" sz="2800"/>
              <a:t>s book, which did not draw much attention.</a:t>
            </a:r>
            <a:endParaRPr lang="en-US" sz="280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39763" y="2665413"/>
            <a:ext cx="80470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/>
              <a:t>Tools (science depends on technology)</a:t>
            </a:r>
          </a:p>
          <a:p>
            <a:r>
              <a:rPr lang="en-US" sz="2800"/>
              <a:t>	New: proximate probes (STM, AFM, other)</a:t>
            </a:r>
          </a:p>
          <a:p>
            <a:r>
              <a:rPr lang="en-US" sz="2800"/>
              <a:t>	Improved: Electron Microscopy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69925" y="4419600"/>
            <a:ext cx="7407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/>
              <a:t>Rick Smalley</a:t>
            </a:r>
          </a:p>
          <a:p>
            <a:r>
              <a:rPr lang="en-US" sz="2800"/>
              <a:t>He believed now that one could examine nanostructures, it would be possible to create them with atomic precision.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National Nanotechnology Program</a:t>
            </a:r>
            <a:br>
              <a:rPr lang="en-US"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White House – November 2003</a:t>
            </a:r>
          </a:p>
        </p:txBody>
      </p:sp>
      <p:pic>
        <p:nvPicPr>
          <p:cNvPr id="3072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0"/>
            <a:ext cx="9144000" cy="5588000"/>
          </a:xfrm>
        </p:spPr>
      </p:pic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3886200" y="1905000"/>
            <a:ext cx="685800" cy="7620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558</Words>
  <Application>Microsoft Office PowerPoint</Application>
  <PresentationFormat>On-screen Show (4:3)</PresentationFormat>
  <Paragraphs>110</Paragraphs>
  <Slides>25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 Applications of Nanotechnology to Materials </vt:lpstr>
      <vt:lpstr>What caused the world emphasis on nanotechnology? </vt:lpstr>
      <vt:lpstr>Lycurgus Cup</vt:lpstr>
      <vt:lpstr>Persian  Khanjar</vt:lpstr>
      <vt:lpstr>Precipitation Hardening</vt:lpstr>
      <vt:lpstr>PowerPoint Presentation</vt:lpstr>
      <vt:lpstr>Star</vt:lpstr>
      <vt:lpstr>What gave the push to “nano”? </vt:lpstr>
      <vt:lpstr>National Nanotechnology Program White House – November 2003</vt:lpstr>
      <vt:lpstr>Main commercial materials</vt:lpstr>
      <vt:lpstr>Growth of consumer products</vt:lpstr>
      <vt:lpstr>Nature nanotech inspires development of waterproof and stainproof fabrics</vt:lpstr>
      <vt:lpstr>Brooks Bros. stain resistant ties</vt:lpstr>
      <vt:lpstr>TiO2 fiber cotton treatment</vt:lpstr>
      <vt:lpstr>Konarka flexible portable panel</vt:lpstr>
      <vt:lpstr>Manufacture of graphene on polymer</vt:lpstr>
      <vt:lpstr>Filtering Membranes- Example NanoCeram</vt:lpstr>
      <vt:lpstr>Nanoporous Si powder Li ion anodes</vt:lpstr>
      <vt:lpstr>Elastomer reinforced with carbon nanotubes</vt:lpstr>
      <vt:lpstr>Elastomer used in oil field o-rings</vt:lpstr>
      <vt:lpstr>Nanostructured catalysts</vt:lpstr>
      <vt:lpstr>Gold Catalysts</vt:lpstr>
      <vt:lpstr>Top-down fabrication of nanostructures</vt:lpstr>
      <vt:lpstr>Laser pulse + gold = Plasmonic Nanobubble</vt:lpstr>
      <vt:lpstr>Non-invasive rapid malaria diagnosis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Applications of Nanotechnology to Materials and Medicine</dc:title>
  <dc:creator>Robert Curl</dc:creator>
  <cp:lastModifiedBy>Information Technology</cp:lastModifiedBy>
  <cp:revision>31</cp:revision>
  <cp:lastPrinted>2014-11-16T20:23:23Z</cp:lastPrinted>
  <dcterms:created xsi:type="dcterms:W3CDTF">2014-11-16T16:11:50Z</dcterms:created>
  <dcterms:modified xsi:type="dcterms:W3CDTF">2014-11-25T17:23:11Z</dcterms:modified>
</cp:coreProperties>
</file>