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63" r:id="rId3"/>
    <p:sldId id="259" r:id="rId4"/>
    <p:sldId id="257" r:id="rId5"/>
    <p:sldId id="261" r:id="rId6"/>
    <p:sldId id="262" r:id="rId7"/>
    <p:sldId id="260" r:id="rId8"/>
    <p:sldId id="264" r:id="rId9"/>
    <p:sldId id="265" r:id="rId10"/>
    <p:sldId id="266" r:id="rId11"/>
    <p:sldId id="267" r:id="rId12"/>
    <p:sldId id="268" r:id="rId13"/>
    <p:sldId id="271" r:id="rId14"/>
    <p:sldId id="272" r:id="rId15"/>
    <p:sldId id="269" r:id="rId16"/>
    <p:sldId id="270" r:id="rId17"/>
    <p:sldId id="281" r:id="rId18"/>
    <p:sldId id="273" r:id="rId19"/>
    <p:sldId id="282" r:id="rId20"/>
    <p:sldId id="276" r:id="rId21"/>
    <p:sldId id="277" r:id="rId22"/>
    <p:sldId id="278" r:id="rId23"/>
    <p:sldId id="274" r:id="rId24"/>
    <p:sldId id="275" r:id="rId25"/>
    <p:sldId id="279" r:id="rId26"/>
    <p:sldId id="280" r:id="rId27"/>
    <p:sldId id="284" r:id="rId28"/>
    <p:sldId id="28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C3300"/>
    <a:srgbClr val="CC0000"/>
    <a:srgbClr val="7F1409"/>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4667" autoAdjust="0"/>
  </p:normalViewPr>
  <p:slideViewPr>
    <p:cSldViewPr>
      <p:cViewPr>
        <p:scale>
          <a:sx n="80" d="100"/>
          <a:sy n="80" d="100"/>
        </p:scale>
        <p:origin x="-870" y="1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0E2E9F-6EBE-4AED-9178-EE737777BACE}" type="datetimeFigureOut">
              <a:rPr lang="en-US" smtClean="0"/>
              <a:pPr/>
              <a:t>4/21/2010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A6D285-9B14-466C-84CA-B65EADDBF55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(every</a:t>
            </a:r>
            <a:r>
              <a:rPr lang="en-US" baseline="0" dirty="0" smtClean="0"/>
              <a:t>one can experience synesthesia from </a:t>
            </a:r>
            <a:endParaRPr lang="en-US" dirty="0"/>
          </a:p>
        </p:txBody>
      </p:sp>
      <p:sp>
        <p:nvSpPr>
          <p:cNvPr id="4" name="Slide Number Placeholder 3"/>
          <p:cNvSpPr>
            <a:spLocks noGrp="1"/>
          </p:cNvSpPr>
          <p:nvPr>
            <p:ph type="sldNum" sz="quarter" idx="10"/>
          </p:nvPr>
        </p:nvSpPr>
        <p:spPr/>
        <p:txBody>
          <a:bodyPr/>
          <a:lstStyle/>
          <a:p>
            <a:fld id="{18A6D285-9B14-466C-84CA-B65EADDBF55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6D285-9B14-466C-84CA-B65EADDBF55E}"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6D285-9B14-466C-84CA-B65EADDBF55E}"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A6D285-9B14-466C-84CA-B65EADDBF55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766CD05-BB0F-48A0-870D-E7736EEAF95F}" type="datetimeFigureOut">
              <a:rPr lang="en-US" smtClean="0"/>
              <a:pPr/>
              <a:t>4/21/2010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5324C-019E-49F0-B4D4-CA929AD9927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66CD05-BB0F-48A0-870D-E7736EEAF95F}" type="datetimeFigureOut">
              <a:rPr lang="en-US" smtClean="0"/>
              <a:pPr/>
              <a:t>4/21/2010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66CD05-BB0F-48A0-870D-E7736EEAF95F}" type="datetimeFigureOut">
              <a:rPr lang="en-US" smtClean="0"/>
              <a:pPr/>
              <a:t>4/21/2010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66CD05-BB0F-48A0-870D-E7736EEAF95F}" type="datetimeFigureOut">
              <a:rPr lang="en-US" smtClean="0"/>
              <a:pPr/>
              <a:t>4/21/2010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66CD05-BB0F-48A0-870D-E7736EEAF95F}" type="datetimeFigureOut">
              <a:rPr lang="en-US" smtClean="0"/>
              <a:pPr/>
              <a:t>4/21/2010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25324C-019E-49F0-B4D4-CA929AD992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766CD05-BB0F-48A0-870D-E7736EEAF95F}" type="datetimeFigureOut">
              <a:rPr lang="en-US" smtClean="0"/>
              <a:pPr/>
              <a:t>4/21/2010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766CD05-BB0F-48A0-870D-E7736EEAF95F}" type="datetimeFigureOut">
              <a:rPr lang="en-US" smtClean="0"/>
              <a:pPr/>
              <a:t>4/21/2010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66CD05-BB0F-48A0-870D-E7736EEAF95F}" type="datetimeFigureOut">
              <a:rPr lang="en-US" smtClean="0"/>
              <a:pPr/>
              <a:t>4/21/2010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66CD05-BB0F-48A0-870D-E7736EEAF95F}" type="datetimeFigureOut">
              <a:rPr lang="en-US" smtClean="0"/>
              <a:pPr/>
              <a:t>4/21/2010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25324C-019E-49F0-B4D4-CA929AD992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66CD05-BB0F-48A0-870D-E7736EEAF95F}" type="datetimeFigureOut">
              <a:rPr lang="en-US" smtClean="0"/>
              <a:pPr/>
              <a:t>4/21/2010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25324C-019E-49F0-B4D4-CA929AD9927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766CD05-BB0F-48A0-870D-E7736EEAF95F}" type="datetimeFigureOut">
              <a:rPr lang="en-US" smtClean="0"/>
              <a:pPr/>
              <a:t>4/21/2010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3325324C-019E-49F0-B4D4-CA929AD9927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766CD05-BB0F-48A0-870D-E7736EEAF95F}" type="datetimeFigureOut">
              <a:rPr lang="en-US" smtClean="0"/>
              <a:pPr/>
              <a:t>4/21/2010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3325324C-019E-49F0-B4D4-CA929AD992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ynespic1.jpg"/>
          <p:cNvPicPr>
            <a:picLocks noChangeAspect="1"/>
          </p:cNvPicPr>
          <p:nvPr/>
        </p:nvPicPr>
        <p:blipFill>
          <a:blip r:embed="rId3" cstate="print"/>
          <a:stretch>
            <a:fillRect/>
          </a:stretch>
        </p:blipFill>
        <p:spPr>
          <a:xfrm>
            <a:off x="1295400" y="533400"/>
            <a:ext cx="6400800" cy="4572000"/>
          </a:xfrm>
          <a:prstGeom prst="rect">
            <a:avLst/>
          </a:prstGeom>
        </p:spPr>
      </p:pic>
      <p:sp>
        <p:nvSpPr>
          <p:cNvPr id="5" name="TextBox 4"/>
          <p:cNvSpPr txBox="1"/>
          <p:nvPr/>
        </p:nvSpPr>
        <p:spPr>
          <a:xfrm>
            <a:off x="152400" y="3535740"/>
            <a:ext cx="8839200" cy="1569660"/>
          </a:xfrm>
          <a:prstGeom prst="rect">
            <a:avLst/>
          </a:prstGeom>
          <a:noFill/>
        </p:spPr>
        <p:txBody>
          <a:bodyPr wrap="square" rtlCol="0">
            <a:spAutoFit/>
          </a:bodyPr>
          <a:lstStyle/>
          <a:p>
            <a:pPr algn="ctr"/>
            <a:r>
              <a:rPr lang="en-US" sz="96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a:t>
            </a:r>
            <a:r>
              <a:rPr lang="en-US" sz="9600" dirty="0" smtClean="0">
                <a:solidFill>
                  <a:srgbClr val="00B050"/>
                </a:solidFill>
                <a:effectLst>
                  <a:outerShdw blurRad="38100" dist="38100" dir="2700000" algn="tl">
                    <a:srgbClr val="000000">
                      <a:alpha val="43137"/>
                    </a:srgbClr>
                  </a:outerShdw>
                </a:effectLst>
                <a:latin typeface="Arial" pitchFamily="34" charset="0"/>
                <a:cs typeface="Arial" pitchFamily="34" charset="0"/>
              </a:rPr>
              <a:t>y</a:t>
            </a:r>
            <a:r>
              <a:rPr lang="en-US" sz="9600" dirty="0" smtClean="0">
                <a:solidFill>
                  <a:srgbClr val="7030A0"/>
                </a:solidFill>
                <a:effectLst>
                  <a:outerShdw blurRad="38100" dist="38100" dir="2700000" algn="tl">
                    <a:srgbClr val="000000">
                      <a:alpha val="43137"/>
                    </a:srgbClr>
                  </a:outerShdw>
                </a:effectLst>
                <a:latin typeface="Arial" pitchFamily="34" charset="0"/>
                <a:cs typeface="Arial" pitchFamily="34" charset="0"/>
              </a:rPr>
              <a:t>n</a:t>
            </a:r>
            <a:r>
              <a:rPr lang="en-US" sz="9600" dirty="0" smtClean="0">
                <a:solidFill>
                  <a:schemeClr val="accent3">
                    <a:lumMod val="75000"/>
                  </a:schemeClr>
                </a:solidFill>
                <a:effectLst>
                  <a:outerShdw blurRad="38100" dist="38100" dir="2700000" algn="tl">
                    <a:srgbClr val="000000">
                      <a:alpha val="43137"/>
                    </a:srgbClr>
                  </a:outerShdw>
                </a:effectLst>
                <a:latin typeface="Arial" pitchFamily="34" charset="0"/>
                <a:cs typeface="Arial" pitchFamily="34" charset="0"/>
              </a:rPr>
              <a:t>e</a:t>
            </a:r>
            <a:r>
              <a:rPr lang="en-US" sz="96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a:t>
            </a:r>
            <a:r>
              <a:rPr lang="en-US" sz="9600" dirty="0" smtClean="0">
                <a:solidFill>
                  <a:srgbClr val="FF6600"/>
                </a:solidFill>
                <a:effectLst>
                  <a:outerShdw blurRad="38100" dist="38100" dir="2700000" algn="tl">
                    <a:srgbClr val="000000">
                      <a:alpha val="43137"/>
                    </a:srgbClr>
                  </a:outerShdw>
                </a:effectLst>
                <a:latin typeface="Arial" pitchFamily="34" charset="0"/>
                <a:cs typeface="Arial" pitchFamily="34" charset="0"/>
              </a:rPr>
              <a:t>t</a:t>
            </a:r>
            <a:r>
              <a:rPr lang="en-US" sz="9600" dirty="0" smtClean="0">
                <a:solidFill>
                  <a:srgbClr val="FFC000"/>
                </a:solidFill>
                <a:effectLst>
                  <a:outerShdw blurRad="38100" dist="38100" dir="2700000" algn="tl">
                    <a:srgbClr val="000000">
                      <a:alpha val="43137"/>
                    </a:srgbClr>
                  </a:outerShdw>
                </a:effectLst>
                <a:latin typeface="Arial" pitchFamily="34" charset="0"/>
                <a:cs typeface="Arial" pitchFamily="34" charset="0"/>
              </a:rPr>
              <a:t>h</a:t>
            </a:r>
            <a:r>
              <a:rPr lang="en-US" sz="9600" dirty="0" smtClean="0">
                <a:solidFill>
                  <a:schemeClr val="accent3">
                    <a:lumMod val="75000"/>
                  </a:schemeClr>
                </a:solidFill>
                <a:effectLst>
                  <a:outerShdw blurRad="38100" dist="38100" dir="2700000" algn="tl">
                    <a:srgbClr val="000000">
                      <a:alpha val="43137"/>
                    </a:srgbClr>
                  </a:outerShdw>
                </a:effectLst>
                <a:latin typeface="Arial" pitchFamily="34" charset="0"/>
                <a:cs typeface="Arial" pitchFamily="34" charset="0"/>
              </a:rPr>
              <a:t>e</a:t>
            </a:r>
            <a:r>
              <a:rPr lang="en-US" sz="9600"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s</a:t>
            </a:r>
            <a:r>
              <a:rPr lang="en-US" sz="9600" dirty="0" smtClean="0">
                <a:effectLst>
                  <a:outerShdw blurRad="38100" dist="38100" dir="2700000" algn="tl">
                    <a:srgbClr val="000000">
                      <a:alpha val="43137"/>
                    </a:srgbClr>
                  </a:outerShdw>
                </a:effectLst>
                <a:latin typeface="Arial" pitchFamily="34" charset="0"/>
                <a:cs typeface="Arial" pitchFamily="34" charset="0"/>
              </a:rPr>
              <a:t>i</a:t>
            </a:r>
            <a:r>
              <a:rPr lang="en-US" sz="9600"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a</a:t>
            </a:r>
            <a:endParaRPr lang="en-US" sz="9600" dirty="0">
              <a:solidFill>
                <a:srgbClr val="FF0000"/>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TextBox 5"/>
          <p:cNvSpPr txBox="1"/>
          <p:nvPr/>
        </p:nvSpPr>
        <p:spPr>
          <a:xfrm>
            <a:off x="1143000" y="5486400"/>
            <a:ext cx="6705600" cy="954107"/>
          </a:xfrm>
          <a:prstGeom prst="rect">
            <a:avLst/>
          </a:prstGeom>
          <a:noFill/>
        </p:spPr>
        <p:txBody>
          <a:bodyPr wrap="square" rtlCol="0">
            <a:spAutoFit/>
          </a:bodyPr>
          <a:lstStyle/>
          <a:p>
            <a:pPr algn="ctr"/>
            <a:r>
              <a:rPr lang="en-US" sz="2800" dirty="0" smtClean="0">
                <a:solidFill>
                  <a:schemeClr val="bg1"/>
                </a:solidFill>
                <a:latin typeface="Arial" pitchFamily="34" charset="0"/>
                <a:cs typeface="Arial" pitchFamily="34" charset="0"/>
              </a:rPr>
              <a:t>Hannah Bosley</a:t>
            </a:r>
          </a:p>
          <a:p>
            <a:pPr algn="ctr"/>
            <a:r>
              <a:rPr lang="en-US" sz="2800" dirty="0" smtClean="0">
                <a:solidFill>
                  <a:schemeClr val="bg1"/>
                </a:solidFill>
                <a:latin typeface="Arial" pitchFamily="34" charset="0"/>
                <a:cs typeface="Arial" pitchFamily="34" charset="0"/>
              </a:rPr>
              <a:t>Ling 411</a:t>
            </a:r>
            <a:endParaRPr lang="en-US" sz="2800" dirty="0">
              <a:solidFill>
                <a:schemeClr val="bg1"/>
              </a:solidFill>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Cross Talk in Macaque Monkeys</a:t>
            </a:r>
            <a:br>
              <a:rPr lang="en-US" dirty="0" smtClean="0"/>
            </a:br>
            <a:r>
              <a:rPr lang="en-US" sz="2400" dirty="0" smtClean="0"/>
              <a:t>from </a:t>
            </a:r>
            <a:r>
              <a:rPr lang="en-US" sz="2400" dirty="0" err="1" smtClean="0"/>
              <a:t>Ramachandran</a:t>
            </a:r>
            <a:r>
              <a:rPr lang="en-US" sz="2400" dirty="0" smtClean="0"/>
              <a:t> and Hubbard, 2001</a:t>
            </a:r>
            <a:endParaRPr lang="en-US" dirty="0"/>
          </a:p>
        </p:txBody>
      </p:sp>
      <p:sp>
        <p:nvSpPr>
          <p:cNvPr id="3" name="Content Placeholder 2"/>
          <p:cNvSpPr>
            <a:spLocks noGrp="1"/>
          </p:cNvSpPr>
          <p:nvPr>
            <p:ph idx="1"/>
          </p:nvPr>
        </p:nvSpPr>
        <p:spPr>
          <a:xfrm>
            <a:off x="152400" y="1524001"/>
            <a:ext cx="8839200" cy="3352799"/>
          </a:xfrm>
        </p:spPr>
        <p:txBody>
          <a:bodyPr>
            <a:normAutofit/>
          </a:bodyPr>
          <a:lstStyle/>
          <a:p>
            <a:r>
              <a:rPr lang="en-US" sz="2000" dirty="0" smtClean="0"/>
              <a:t>It has been observed that prenatally, there are far more connections from V4 to inferior temporal regions than there are in the mature adult macaque brain </a:t>
            </a:r>
            <a:r>
              <a:rPr lang="da-DK" sz="2000" dirty="0" smtClean="0"/>
              <a:t>(Kennedy et al., 1997; Rodman &amp;</a:t>
            </a:r>
            <a:r>
              <a:rPr lang="en-US" sz="2000" dirty="0" smtClean="0"/>
              <a:t>Moore, 1997).</a:t>
            </a:r>
          </a:p>
          <a:p>
            <a:endParaRPr lang="en-US" sz="2000" dirty="0" smtClean="0"/>
          </a:p>
          <a:p>
            <a:r>
              <a:rPr lang="en-US" sz="2000" dirty="0" smtClean="0"/>
              <a:t>In the fetal macaque monkey, about 70–90% of the connections to V4 come from higher areas, mainly the area called TEO (the macaque homologue of the human inferior temporal </a:t>
            </a:r>
            <a:r>
              <a:rPr lang="en-US" sz="2000" dirty="0" err="1" smtClean="0"/>
              <a:t>gyrus</a:t>
            </a:r>
            <a:r>
              <a:rPr lang="en-US" sz="2000" dirty="0" smtClean="0"/>
              <a:t>)</a:t>
            </a:r>
          </a:p>
          <a:p>
            <a:endParaRPr lang="en-US" sz="2000" dirty="0" smtClean="0"/>
          </a:p>
          <a:p>
            <a:r>
              <a:rPr lang="en-US" sz="2000" dirty="0" smtClean="0"/>
              <a:t>In the adult macaque, only approximately 20–30% of connections to V4 come from higher areas (Kennedy </a:t>
            </a:r>
            <a:r>
              <a:rPr lang="en-US" sz="2000" i="1" dirty="0" smtClean="0"/>
              <a:t>et al.,</a:t>
            </a:r>
            <a:r>
              <a:rPr lang="en-US" sz="2000" dirty="0" smtClean="0"/>
              <a:t>1997)</a:t>
            </a:r>
          </a:p>
          <a:p>
            <a:endParaRPr lang="en-US" sz="2000" dirty="0" smtClean="0"/>
          </a:p>
          <a:p>
            <a:endParaRPr lang="en-US" sz="2400" dirty="0"/>
          </a:p>
        </p:txBody>
      </p:sp>
      <p:pic>
        <p:nvPicPr>
          <p:cNvPr id="4" name="Picture 3" descr="MacaqueMonkey.jpg"/>
          <p:cNvPicPr>
            <a:picLocks noChangeAspect="1"/>
          </p:cNvPicPr>
          <p:nvPr/>
        </p:nvPicPr>
        <p:blipFill>
          <a:blip r:embed="rId3" cstate="print"/>
          <a:stretch>
            <a:fillRect/>
          </a:stretch>
        </p:blipFill>
        <p:spPr>
          <a:xfrm>
            <a:off x="2007235" y="4774687"/>
            <a:ext cx="1802765" cy="2007113"/>
          </a:xfrm>
          <a:prstGeom prst="rect">
            <a:avLst/>
          </a:prstGeom>
        </p:spPr>
      </p:pic>
      <p:pic>
        <p:nvPicPr>
          <p:cNvPr id="5" name="Picture 4" descr="monkeybrain.jpg"/>
          <p:cNvPicPr>
            <a:picLocks noChangeAspect="1"/>
          </p:cNvPicPr>
          <p:nvPr/>
        </p:nvPicPr>
        <p:blipFill>
          <a:blip r:embed="rId4" cstate="print"/>
          <a:srcRect l="6696" t="50000" r="33035" b="9054"/>
          <a:stretch>
            <a:fillRect/>
          </a:stretch>
        </p:blipFill>
        <p:spPr>
          <a:xfrm>
            <a:off x="5029200" y="4724400"/>
            <a:ext cx="2057400" cy="1905000"/>
          </a:xfrm>
          <a:prstGeom prst="rect">
            <a:avLst/>
          </a:prstGeom>
        </p:spPr>
      </p:pic>
      <p:cxnSp>
        <p:nvCxnSpPr>
          <p:cNvPr id="7" name="Straight Arrow Connector 6"/>
          <p:cNvCxnSpPr/>
          <p:nvPr/>
        </p:nvCxnSpPr>
        <p:spPr>
          <a:xfrm>
            <a:off x="3733800" y="5486400"/>
            <a:ext cx="1981200" cy="6096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this Means:</a:t>
            </a:r>
            <a:endParaRPr lang="en-US" dirty="0"/>
          </a:p>
        </p:txBody>
      </p:sp>
      <p:sp>
        <p:nvSpPr>
          <p:cNvPr id="3" name="Content Placeholder 2"/>
          <p:cNvSpPr>
            <a:spLocks noGrp="1"/>
          </p:cNvSpPr>
          <p:nvPr>
            <p:ph idx="1"/>
          </p:nvPr>
        </p:nvSpPr>
        <p:spPr>
          <a:xfrm>
            <a:off x="152400" y="1775191"/>
            <a:ext cx="8763000" cy="4854209"/>
          </a:xfrm>
        </p:spPr>
        <p:txBody>
          <a:bodyPr>
            <a:normAutofit fontScale="92500" lnSpcReduction="10000"/>
          </a:bodyPr>
          <a:lstStyle/>
          <a:p>
            <a:r>
              <a:rPr lang="en-US" sz="1800" dirty="0" smtClean="0"/>
              <a:t>Assuming that the Macaque findings can be extrapolated to humans , this shows that a large amount of neural pruning occurs around the V4 area between childhood and adulthood. </a:t>
            </a:r>
          </a:p>
          <a:p>
            <a:r>
              <a:rPr lang="en-US" sz="1800" dirty="0" smtClean="0"/>
              <a:t>Thus, if this neural pruning </a:t>
            </a:r>
            <a:r>
              <a:rPr lang="en-US" sz="1800" i="1" dirty="0" smtClean="0"/>
              <a:t>did not </a:t>
            </a:r>
            <a:r>
              <a:rPr lang="en-US" sz="1800" dirty="0" smtClean="0"/>
              <a:t>occur , the excessive connections between the V4 color area and other sensory areas in the cortex would persist into adulthood.</a:t>
            </a:r>
          </a:p>
          <a:p>
            <a:pPr lvl="1"/>
            <a:r>
              <a:rPr lang="en-US" sz="1000" dirty="0" err="1" smtClean="0"/>
              <a:t>Ramachandran</a:t>
            </a:r>
            <a:r>
              <a:rPr lang="en-US" sz="1000" dirty="0" smtClean="0"/>
              <a:t> hypothesized that a certain x-linked genetic mutation would be the cause for this lack of pruning.</a:t>
            </a:r>
          </a:p>
          <a:p>
            <a:r>
              <a:rPr lang="en-US" sz="1800" dirty="0" smtClean="0"/>
              <a:t> The excess of connections would likely cause </a:t>
            </a:r>
            <a:r>
              <a:rPr lang="en-US" sz="1800" dirty="0" err="1" smtClean="0"/>
              <a:t>synesthetic</a:t>
            </a:r>
            <a:r>
              <a:rPr lang="en-US" sz="1800" dirty="0" smtClean="0"/>
              <a:t> color perception upon the activation of other the other areas in the cortex to which V4 maintained abnormal excitatory connections.</a:t>
            </a:r>
          </a:p>
          <a:p>
            <a:endParaRPr lang="en-US" sz="2400" dirty="0" smtClean="0">
              <a:solidFill>
                <a:srgbClr val="00B0F0"/>
              </a:solidFill>
            </a:endParaRPr>
          </a:p>
          <a:p>
            <a:pPr algn="ctr">
              <a:buNone/>
            </a:pPr>
            <a:r>
              <a:rPr lang="en-US" sz="2400" dirty="0" smtClean="0"/>
              <a:t>       This is interesting, as it is common for </a:t>
            </a:r>
            <a:r>
              <a:rPr lang="en-US" sz="2400" dirty="0" err="1" smtClean="0"/>
              <a:t>synesthetes</a:t>
            </a:r>
            <a:r>
              <a:rPr lang="en-US" sz="2400" dirty="0" smtClean="0"/>
              <a:t> to report that their synesthesia disappeared or weakened in intensity after puberty, which is when normal neural pruning occurs (</a:t>
            </a:r>
            <a:r>
              <a:rPr lang="en-US" sz="2400" dirty="0" err="1" smtClean="0"/>
              <a:t>Eagleman</a:t>
            </a:r>
            <a:r>
              <a:rPr lang="en-US" sz="2400" dirty="0" smtClean="0"/>
              <a:t>, 2009)</a:t>
            </a:r>
          </a:p>
          <a:p>
            <a:pPr algn="ctr">
              <a:buNone/>
            </a:pPr>
            <a:endParaRPr lang="en-US" sz="2400" dirty="0" smtClean="0"/>
          </a:p>
          <a:p>
            <a:pPr algn="ctr">
              <a:buNone/>
            </a:pPr>
            <a:r>
              <a:rPr lang="en-US" sz="2400" dirty="0" smtClean="0"/>
              <a:t>       It has also been noted earlier that synesthesia is more common in children, and the finding with the macaque monkeys offers some explanation for that trend.</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a:t>
            </a:r>
            <a:r>
              <a:rPr lang="en-US" dirty="0" err="1" smtClean="0"/>
              <a:t>Disinhibition</a:t>
            </a:r>
            <a:r>
              <a:rPr lang="en-US" dirty="0" smtClean="0"/>
              <a:t> Hypothesis</a:t>
            </a:r>
            <a:br>
              <a:rPr lang="en-US" dirty="0" smtClean="0"/>
            </a:br>
            <a:r>
              <a:rPr lang="en-US" sz="2700" dirty="0" smtClean="0"/>
              <a:t>(</a:t>
            </a:r>
            <a:r>
              <a:rPr lang="en-US" sz="2700" dirty="0" err="1" smtClean="0"/>
              <a:t>Grossenbacher</a:t>
            </a:r>
            <a:r>
              <a:rPr lang="en-US" sz="2700" dirty="0" smtClean="0"/>
              <a:t> and Lovelace, 2001)</a:t>
            </a:r>
            <a:endParaRPr lang="en-US" sz="2700" dirty="0"/>
          </a:p>
        </p:txBody>
      </p:sp>
      <p:sp>
        <p:nvSpPr>
          <p:cNvPr id="3" name="Content Placeholder 2"/>
          <p:cNvSpPr>
            <a:spLocks noGrp="1"/>
          </p:cNvSpPr>
          <p:nvPr>
            <p:ph idx="1"/>
          </p:nvPr>
        </p:nvSpPr>
        <p:spPr/>
        <p:txBody>
          <a:bodyPr>
            <a:normAutofit fontScale="62500" lnSpcReduction="20000"/>
          </a:bodyPr>
          <a:lstStyle/>
          <a:p>
            <a:r>
              <a:rPr lang="en-US" dirty="0" err="1" smtClean="0"/>
              <a:t>Grossenbacher</a:t>
            </a:r>
            <a:r>
              <a:rPr lang="en-US" dirty="0" smtClean="0"/>
              <a:t> proposes that synesthesia occurs because of a failure of neighboring cortical areas to inhibit one another as necessary.</a:t>
            </a:r>
          </a:p>
          <a:p>
            <a:endParaRPr lang="en-US" dirty="0" smtClean="0"/>
          </a:p>
          <a:p>
            <a:r>
              <a:rPr lang="en-US" dirty="0" smtClean="0"/>
              <a:t>He cites the fact that </a:t>
            </a:r>
            <a:r>
              <a:rPr lang="en-US" dirty="0" err="1" smtClean="0"/>
              <a:t>synesthetic</a:t>
            </a:r>
            <a:r>
              <a:rPr lang="en-US" dirty="0" smtClean="0"/>
              <a:t> perception can be induced pharmacologically, through the use of drugs like LSD or other psychoactive substances. Almost everyone can experience pharmacologically induced synesthesia, thus the proposed </a:t>
            </a:r>
            <a:r>
              <a:rPr lang="en-US" dirty="0" err="1" smtClean="0"/>
              <a:t>hyperconnectivity</a:t>
            </a:r>
            <a:r>
              <a:rPr lang="en-US" dirty="0" smtClean="0"/>
              <a:t> that exists in a minority of people (according to the cross talk hypothesis), is not really necessary.</a:t>
            </a:r>
          </a:p>
          <a:p>
            <a:endParaRPr lang="en-US" dirty="0" smtClean="0"/>
          </a:p>
          <a:p>
            <a:r>
              <a:rPr lang="en-US" dirty="0" smtClean="0"/>
              <a:t>The </a:t>
            </a:r>
            <a:r>
              <a:rPr lang="en-US" dirty="0" err="1" smtClean="0"/>
              <a:t>disinhibition</a:t>
            </a:r>
            <a:r>
              <a:rPr lang="en-US" dirty="0" smtClean="0"/>
              <a:t> hypothesis, however, states that such experiences must take place through normally existing adult networks present in everyone, rather than on the formation of new connections between cortical areas.</a:t>
            </a:r>
          </a:p>
          <a:p>
            <a:endParaRPr lang="en-US" dirty="0" smtClean="0"/>
          </a:p>
          <a:p>
            <a:r>
              <a:rPr lang="en-US" dirty="0" err="1" smtClean="0"/>
              <a:t>Grossenbacher</a:t>
            </a:r>
            <a:r>
              <a:rPr lang="en-US" dirty="0" smtClean="0"/>
              <a:t> essentially describes that information is processed through several levels of the sensory hierarchy to some multi-modal sensory nexus before being fed back to lower areas, such as V4.</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75191"/>
            <a:ext cx="8229600" cy="4854209"/>
          </a:xfrm>
        </p:spPr>
        <p:txBody>
          <a:bodyPr>
            <a:normAutofit/>
          </a:bodyPr>
          <a:lstStyle/>
          <a:p>
            <a:r>
              <a:rPr lang="en-US" dirty="0" smtClean="0"/>
              <a:t>Both the Cross-Talk hypothesis, as well as the </a:t>
            </a:r>
            <a:r>
              <a:rPr lang="en-US" dirty="0" err="1" smtClean="0"/>
              <a:t>disinhibition</a:t>
            </a:r>
            <a:r>
              <a:rPr lang="en-US" dirty="0" smtClean="0"/>
              <a:t> hypothesis have merit.</a:t>
            </a:r>
          </a:p>
          <a:p>
            <a:endParaRPr lang="en-US" dirty="0" smtClean="0"/>
          </a:p>
          <a:p>
            <a:r>
              <a:rPr lang="en-US" sz="2400" dirty="0" smtClean="0"/>
              <a:t>However, the Cross-Talk hypothesis has been around since the dawn of synesthesia research more than 100 years ago (</a:t>
            </a:r>
            <a:r>
              <a:rPr lang="en-US" sz="2400" dirty="0" err="1" smtClean="0"/>
              <a:t>Eagleman</a:t>
            </a:r>
            <a:r>
              <a:rPr lang="en-US" sz="2400" dirty="0" smtClean="0"/>
              <a:t>).</a:t>
            </a:r>
          </a:p>
          <a:p>
            <a:r>
              <a:rPr lang="en-US" sz="2400" dirty="0" smtClean="0"/>
              <a:t> It is more widely known, and thus there are far more studies done about </a:t>
            </a:r>
            <a:r>
              <a:rPr lang="en-US" sz="2400" dirty="0" err="1" smtClean="0"/>
              <a:t>hyperconnectivity</a:t>
            </a:r>
            <a:r>
              <a:rPr lang="en-US" sz="2400" dirty="0" smtClean="0"/>
              <a:t> than </a:t>
            </a:r>
            <a:r>
              <a:rPr lang="en-US" sz="2400" dirty="0" err="1" smtClean="0"/>
              <a:t>disinhibition</a:t>
            </a:r>
            <a:r>
              <a:rPr lang="en-US" sz="2400" dirty="0" smtClean="0"/>
              <a:t>. </a:t>
            </a:r>
            <a:endParaRPr lang="en-US" dirty="0" smtClean="0"/>
          </a:p>
          <a:p>
            <a:endParaRPr lang="en-US" sz="2400" dirty="0" smtClean="0"/>
          </a:p>
          <a:p>
            <a:pPr lvl="1"/>
            <a:endParaRPr lang="en-US" sz="2000" dirty="0" smtClean="0"/>
          </a:p>
          <a:p>
            <a:pPr lvl="1"/>
            <a:endParaRPr lang="en-US" sz="2000" dirty="0" smtClean="0"/>
          </a:p>
          <a:p>
            <a:pPr lvl="1">
              <a:buNone/>
            </a:pPr>
            <a:endParaRPr lang="en-US" sz="2000" dirty="0" smtClean="0"/>
          </a:p>
        </p:txBody>
      </p:sp>
      <p:sp>
        <p:nvSpPr>
          <p:cNvPr id="4" name="Title 1"/>
          <p:cNvSpPr>
            <a:spLocks noGrp="1"/>
          </p:cNvSpPr>
          <p:nvPr>
            <p:ph type="title"/>
          </p:nvPr>
        </p:nvSpPr>
        <p:spPr/>
        <p:txBody>
          <a:bodyPr>
            <a:noAutofit/>
          </a:bodyPr>
          <a:lstStyle/>
          <a:p>
            <a:r>
              <a:rPr lang="en-US" sz="4400" dirty="0" smtClean="0"/>
              <a:t>Which One to Choose?</a:t>
            </a:r>
            <a:endParaRPr lang="en-US"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t>
            </a:r>
            <a:r>
              <a:rPr lang="en-US" dirty="0" err="1" smtClean="0"/>
              <a:t>Disinhibition</a:t>
            </a:r>
            <a:endParaRPr lang="en-US" dirty="0"/>
          </a:p>
        </p:txBody>
      </p:sp>
      <p:sp>
        <p:nvSpPr>
          <p:cNvPr id="3" name="Content Placeholder 2"/>
          <p:cNvSpPr>
            <a:spLocks noGrp="1"/>
          </p:cNvSpPr>
          <p:nvPr>
            <p:ph idx="1"/>
          </p:nvPr>
        </p:nvSpPr>
        <p:spPr>
          <a:xfrm>
            <a:off x="228600" y="1524001"/>
            <a:ext cx="8686800" cy="5257800"/>
          </a:xfrm>
        </p:spPr>
        <p:txBody>
          <a:bodyPr>
            <a:normAutofit fontScale="77500" lnSpcReduction="20000"/>
          </a:bodyPr>
          <a:lstStyle/>
          <a:p>
            <a:r>
              <a:rPr lang="en-US" sz="2400" dirty="0" smtClean="0"/>
              <a:t>It is more difficult to test the </a:t>
            </a:r>
            <a:r>
              <a:rPr lang="en-US" sz="2400" dirty="0" err="1" smtClean="0"/>
              <a:t>disinhibition</a:t>
            </a:r>
            <a:r>
              <a:rPr lang="en-US" sz="2400" dirty="0" smtClean="0"/>
              <a:t> hypothesis, as its theory is mainly based on the occurrence of pharmacologically induced synesthesia. </a:t>
            </a:r>
          </a:p>
          <a:p>
            <a:pPr lvl="1"/>
            <a:r>
              <a:rPr lang="en-US" sz="2000" dirty="0" smtClean="0"/>
              <a:t>As Ph.D. student Rebecca Lawson noted in her blog on synesthesia research, “it's not really kosher to give participants LSD in the hope that they start to see sounds”.</a:t>
            </a:r>
          </a:p>
          <a:p>
            <a:pPr lvl="1"/>
            <a:endParaRPr lang="en-US" sz="2000" dirty="0" smtClean="0"/>
          </a:p>
          <a:p>
            <a:r>
              <a:rPr lang="en-US" sz="2400" dirty="0" smtClean="0"/>
              <a:t>Also, the </a:t>
            </a:r>
            <a:r>
              <a:rPr lang="en-US" sz="2400" dirty="0" err="1" smtClean="0"/>
              <a:t>disinhibition</a:t>
            </a:r>
            <a:r>
              <a:rPr lang="en-US" sz="2400" dirty="0" smtClean="0"/>
              <a:t> hypothesis can only explain </a:t>
            </a:r>
            <a:r>
              <a:rPr lang="en-US" sz="2400" i="1" dirty="0" smtClean="0"/>
              <a:t>certain types</a:t>
            </a:r>
            <a:r>
              <a:rPr lang="en-US" sz="2400" dirty="0" smtClean="0"/>
              <a:t> of synesthesia, while the </a:t>
            </a:r>
            <a:r>
              <a:rPr lang="en-US" sz="2400" dirty="0" err="1" smtClean="0"/>
              <a:t>hyperconnectivity</a:t>
            </a:r>
            <a:r>
              <a:rPr lang="en-US" sz="2400" dirty="0" smtClean="0"/>
              <a:t> hypothesis can explain them all.</a:t>
            </a:r>
          </a:p>
          <a:p>
            <a:pPr lvl="1"/>
            <a:r>
              <a:rPr lang="en-US" sz="2000" dirty="0" smtClean="0"/>
              <a:t>As we learned in class, inhibitory connections occur between neurons in neighboring cortical columns, while excitatory connections can occur between columns that are close together, OR far apart.</a:t>
            </a:r>
          </a:p>
          <a:p>
            <a:pPr lvl="1"/>
            <a:r>
              <a:rPr lang="en-US" sz="2000" dirty="0" err="1" smtClean="0"/>
              <a:t>Disinhibition</a:t>
            </a:r>
            <a:r>
              <a:rPr lang="en-US" sz="2000" dirty="0" smtClean="0"/>
              <a:t> could be an explanation for some occurrences of grapheme-color synesthesia (the V4 color area and the number-recognition area are located very near to one another in the cortex, so there could be inhibitory connections between these two cortical areas)</a:t>
            </a:r>
          </a:p>
          <a:p>
            <a:pPr lvl="1"/>
            <a:r>
              <a:rPr lang="en-US" sz="2000" dirty="0" smtClean="0"/>
              <a:t>But how do you explain other types of synesthesia, such as auditory </a:t>
            </a:r>
            <a:r>
              <a:rPr lang="en-US" sz="2000" dirty="0" err="1" smtClean="0"/>
              <a:t>word</a:t>
            </a:r>
            <a:r>
              <a:rPr lang="en-US" sz="2000" dirty="0" err="1" smtClean="0">
                <a:sym typeface="Wingdings" pitchFamily="2" charset="2"/>
              </a:rPr>
              <a:t>taste</a:t>
            </a:r>
            <a:r>
              <a:rPr lang="en-US" sz="2000" dirty="0" smtClean="0">
                <a:sym typeface="Wingdings" pitchFamily="2" charset="2"/>
              </a:rPr>
              <a:t> synesthesia, </a:t>
            </a:r>
            <a:r>
              <a:rPr lang="en-US" sz="2000" dirty="0" smtClean="0"/>
              <a:t>where the inducing sensory </a:t>
            </a:r>
            <a:r>
              <a:rPr lang="en-US" sz="2100" dirty="0" smtClean="0"/>
              <a:t>function (recognizing a word: temporal lobe) and the concurrent sensory function (</a:t>
            </a:r>
            <a:r>
              <a:rPr lang="en-US" sz="2100" dirty="0" err="1" smtClean="0"/>
              <a:t>taste:anterior</a:t>
            </a:r>
            <a:r>
              <a:rPr lang="en-US" sz="2100" dirty="0" smtClean="0"/>
              <a:t> </a:t>
            </a:r>
            <a:r>
              <a:rPr lang="en-US" sz="2100" dirty="0" err="1" smtClean="0"/>
              <a:t>insula</a:t>
            </a:r>
            <a:r>
              <a:rPr lang="en-US" sz="2100" dirty="0" smtClean="0"/>
              <a:t> and frontal operculum of the frontal lobe) are located in two very separate regions of the brain? How can this be ‘</a:t>
            </a:r>
            <a:r>
              <a:rPr lang="en-US" sz="2100" dirty="0" err="1" smtClean="0"/>
              <a:t>disinhibition</a:t>
            </a:r>
            <a:r>
              <a:rPr lang="en-US" sz="2100" dirty="0" smtClean="0"/>
              <a:t>’, if there are no inhibitory connections to begin with? </a:t>
            </a:r>
          </a:p>
          <a:p>
            <a:pPr lvl="2"/>
            <a:r>
              <a:rPr lang="en-US" sz="1700" dirty="0" smtClean="0"/>
              <a:t>The taste area of the brain has been determined to be in the anterior </a:t>
            </a:r>
            <a:r>
              <a:rPr lang="en-US" sz="1700" dirty="0" err="1" smtClean="0"/>
              <a:t>insula</a:t>
            </a:r>
            <a:r>
              <a:rPr lang="en-US" sz="1700" dirty="0" smtClean="0"/>
              <a:t> and frontal operculum of the frontal lobe (Pritchard, et. al. 1999) while the word recognition area, as we have learned in class, is in </a:t>
            </a:r>
            <a:r>
              <a:rPr lang="en-US" sz="1700" dirty="0" err="1" smtClean="0"/>
              <a:t>Wernicke’s</a:t>
            </a:r>
            <a:r>
              <a:rPr lang="en-US" sz="1700" dirty="0" smtClean="0"/>
              <a:t> area of the left temporal lobe.</a:t>
            </a:r>
          </a:p>
          <a:p>
            <a:endParaRPr lang="en-US" dirty="0"/>
          </a:p>
        </p:txBody>
      </p:sp>
      <p:sp>
        <p:nvSpPr>
          <p:cNvPr id="4" name="TextBox 3"/>
          <p:cNvSpPr txBox="1"/>
          <p:nvPr/>
        </p:nvSpPr>
        <p:spPr>
          <a:xfrm>
            <a:off x="228600" y="6172200"/>
            <a:ext cx="8686800" cy="584775"/>
          </a:xfrm>
          <a:prstGeom prst="rect">
            <a:avLst/>
          </a:prstGeom>
          <a:noFill/>
        </p:spPr>
        <p:txBody>
          <a:bodyPr wrap="square" rtlCol="0">
            <a:spAutoFit/>
          </a:bodyPr>
          <a:lstStyle/>
          <a:p>
            <a:pPr algn="ctr"/>
            <a:r>
              <a:rPr lang="en-US" sz="1600" b="1" dirty="0" smtClean="0">
                <a:solidFill>
                  <a:srgbClr val="7030A0"/>
                </a:solidFill>
              </a:rPr>
              <a:t>For these reasons, we will take a closer look into the cross talk hypothesis, while keeping in might that the </a:t>
            </a:r>
            <a:r>
              <a:rPr lang="en-US" sz="1600" b="1" dirty="0" err="1" smtClean="0">
                <a:solidFill>
                  <a:srgbClr val="7030A0"/>
                </a:solidFill>
              </a:rPr>
              <a:t>disinhibition</a:t>
            </a:r>
            <a:r>
              <a:rPr lang="en-US" sz="1600" b="1" dirty="0" smtClean="0">
                <a:solidFill>
                  <a:srgbClr val="7030A0"/>
                </a:solidFill>
              </a:rPr>
              <a:t> hypothesis could still be useful in explaining </a:t>
            </a:r>
            <a:r>
              <a:rPr lang="en-US" sz="1600" b="1" i="1" dirty="0" smtClean="0">
                <a:solidFill>
                  <a:srgbClr val="7030A0"/>
                </a:solidFill>
              </a:rPr>
              <a:t>certain types </a:t>
            </a:r>
            <a:r>
              <a:rPr lang="en-US" sz="1600" b="1" dirty="0" smtClean="0">
                <a:solidFill>
                  <a:srgbClr val="7030A0"/>
                </a:solidFill>
              </a:rPr>
              <a:t>of synesthesia. </a:t>
            </a:r>
            <a:endParaRPr lang="en-US" sz="1600" b="1"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eyes_title.jpg"/>
          <p:cNvPicPr>
            <a:picLocks noChangeAspect="1"/>
          </p:cNvPicPr>
          <p:nvPr/>
        </p:nvPicPr>
        <p:blipFill>
          <a:blip r:embed="rId3" cstate="print"/>
          <a:stretch>
            <a:fillRect/>
          </a:stretch>
        </p:blipFill>
        <p:spPr>
          <a:xfrm>
            <a:off x="6320432" y="4410943"/>
            <a:ext cx="1756768" cy="1075457"/>
          </a:xfrm>
          <a:prstGeom prst="rect">
            <a:avLst/>
          </a:prstGeom>
        </p:spPr>
      </p:pic>
      <p:sp>
        <p:nvSpPr>
          <p:cNvPr id="2" name="Title 1"/>
          <p:cNvSpPr>
            <a:spLocks noGrp="1"/>
          </p:cNvSpPr>
          <p:nvPr>
            <p:ph type="title"/>
          </p:nvPr>
        </p:nvSpPr>
        <p:spPr>
          <a:xfrm>
            <a:off x="381000" y="76200"/>
            <a:ext cx="9144000" cy="1252728"/>
          </a:xfrm>
        </p:spPr>
        <p:txBody>
          <a:bodyPr>
            <a:noAutofit/>
          </a:bodyPr>
          <a:lstStyle/>
          <a:p>
            <a:r>
              <a:rPr lang="en-US" sz="4400" dirty="0" smtClean="0"/>
              <a:t>Grapheme </a:t>
            </a:r>
            <a:r>
              <a:rPr lang="en-US" sz="4400" dirty="0" smtClean="0">
                <a:sym typeface="Wingdings" pitchFamily="2" charset="2"/>
              </a:rPr>
              <a:t> Color </a:t>
            </a:r>
            <a:br>
              <a:rPr lang="en-US" sz="4400" dirty="0" smtClean="0">
                <a:sym typeface="Wingdings" pitchFamily="2" charset="2"/>
              </a:rPr>
            </a:br>
            <a:r>
              <a:rPr lang="en-US" sz="4400" dirty="0" smtClean="0">
                <a:sym typeface="Wingdings" pitchFamily="2" charset="2"/>
              </a:rPr>
              <a:t>Synesthesia in the Cortex</a:t>
            </a:r>
            <a:endParaRPr lang="en-US" sz="4400" dirty="0"/>
          </a:p>
        </p:txBody>
      </p:sp>
      <p:sp>
        <p:nvSpPr>
          <p:cNvPr id="3" name="Content Placeholder 2"/>
          <p:cNvSpPr>
            <a:spLocks noGrp="1"/>
          </p:cNvSpPr>
          <p:nvPr>
            <p:ph idx="1"/>
          </p:nvPr>
        </p:nvSpPr>
        <p:spPr>
          <a:xfrm>
            <a:off x="457200" y="2133600"/>
            <a:ext cx="8229600" cy="2590800"/>
          </a:xfrm>
        </p:spPr>
        <p:txBody>
          <a:bodyPr>
            <a:normAutofit/>
          </a:bodyPr>
          <a:lstStyle/>
          <a:p>
            <a:r>
              <a:rPr lang="en-US" sz="2000" dirty="0" smtClean="0"/>
              <a:t>There is much variation among grapheme-color </a:t>
            </a:r>
            <a:r>
              <a:rPr lang="en-US" sz="2000" dirty="0" err="1" smtClean="0"/>
              <a:t>synesthetes</a:t>
            </a:r>
            <a:r>
              <a:rPr lang="en-US" sz="2000" dirty="0" smtClean="0"/>
              <a:t> as to where their concurrent colors appear spatially when they physically see a letter.  </a:t>
            </a:r>
            <a:r>
              <a:rPr lang="en-US" sz="2000" dirty="0" err="1" smtClean="0"/>
              <a:t>Grossenbacher</a:t>
            </a:r>
            <a:r>
              <a:rPr lang="en-US" sz="2000" dirty="0" smtClean="0"/>
              <a:t> reports that:</a:t>
            </a:r>
          </a:p>
          <a:p>
            <a:pPr lvl="1"/>
            <a:r>
              <a:rPr lang="en-US" sz="1600" dirty="0" smtClean="0"/>
              <a:t>Some </a:t>
            </a:r>
            <a:r>
              <a:rPr lang="en-US" sz="1600" dirty="0" err="1" smtClean="0"/>
              <a:t>synesthetes</a:t>
            </a:r>
            <a:r>
              <a:rPr lang="en-US" sz="1600" dirty="0" smtClean="0"/>
              <a:t> say that “color fills the printed letter”.</a:t>
            </a:r>
          </a:p>
          <a:p>
            <a:pPr lvl="1"/>
            <a:r>
              <a:rPr lang="en-US" sz="1600" dirty="0" smtClean="0"/>
              <a:t>Others describe that “the color appears on an invisible screen located within arm’s reach in front of their eyes, not in the letter itself.</a:t>
            </a:r>
          </a:p>
          <a:p>
            <a:pPr lvl="1"/>
            <a:r>
              <a:rPr lang="en-US" sz="1600" dirty="0" smtClean="0"/>
              <a:t> Some say that the concurrent colors appear in “the mind’s eye,” rather than anywhere outside the body. </a:t>
            </a:r>
            <a:endParaRPr lang="en-US" sz="1600" dirty="0"/>
          </a:p>
        </p:txBody>
      </p:sp>
      <p:sp>
        <p:nvSpPr>
          <p:cNvPr id="4" name="TextBox 3"/>
          <p:cNvSpPr txBox="1"/>
          <p:nvPr/>
        </p:nvSpPr>
        <p:spPr>
          <a:xfrm>
            <a:off x="533400" y="1524000"/>
            <a:ext cx="8153400" cy="646331"/>
          </a:xfrm>
          <a:prstGeom prst="rect">
            <a:avLst/>
          </a:prstGeom>
          <a:noFill/>
        </p:spPr>
        <p:txBody>
          <a:bodyPr wrap="square" rtlCol="0">
            <a:spAutoFit/>
          </a:bodyPr>
          <a:lstStyle/>
          <a:p>
            <a:pPr algn="ctr"/>
            <a:r>
              <a:rPr lang="en-US" b="1" dirty="0" smtClean="0"/>
              <a:t>Interestingly, another aspect of grapheme-color synesthesia may help to explain the neural basis of this phenomenon. </a:t>
            </a:r>
            <a:endParaRPr lang="en-US" b="1" dirty="0"/>
          </a:p>
        </p:txBody>
      </p:sp>
      <p:sp>
        <p:nvSpPr>
          <p:cNvPr id="5" name="Rectangle 4"/>
          <p:cNvSpPr/>
          <p:nvPr/>
        </p:nvSpPr>
        <p:spPr>
          <a:xfrm>
            <a:off x="1130773" y="5096470"/>
            <a:ext cx="1231427" cy="923330"/>
          </a:xfrm>
          <a:prstGeom prst="rect">
            <a:avLst/>
          </a:prstGeom>
          <a:noFill/>
        </p:spPr>
        <p:txBody>
          <a:bodyPr wrap="none" lIns="91440" tIns="45720" rIns="91440" bIns="45720">
            <a:spAutoFit/>
          </a:bodyPr>
          <a:lstStyle/>
          <a:p>
            <a:pPr algn="ctr"/>
            <a:r>
              <a:rPr lang="en-US" sz="5400" b="1" cap="none" spc="0" dirty="0" err="1"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a</a:t>
            </a:r>
            <a:r>
              <a:rPr lang="en-US" sz="5400" b="1" cap="none" spc="0"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rPr>
              <a:t>b</a:t>
            </a:r>
            <a:r>
              <a:rPr lang="en-US" sz="5400" b="1" cap="none" spc="0" dirty="0" err="1" smtClean="0">
                <a:ln w="12700">
                  <a:solidFill>
                    <a:schemeClr val="tx2">
                      <a:satMod val="155000"/>
                    </a:schemeClr>
                  </a:solidFill>
                  <a:prstDash val="solid"/>
                </a:ln>
                <a:solidFill>
                  <a:srgbClr val="FF9900"/>
                </a:solidFill>
                <a:effectLst>
                  <a:outerShdw blurRad="41275" dist="20320" dir="1800000" algn="tl" rotWithShape="0">
                    <a:srgbClr val="000000">
                      <a:alpha val="40000"/>
                    </a:srgbClr>
                  </a:outerShdw>
                </a:effectLst>
              </a:rPr>
              <a:t>c</a:t>
            </a:r>
            <a:endParaRPr lang="en-US" sz="5400" b="1" cap="none" spc="0" dirty="0">
              <a:ln w="12700">
                <a:solidFill>
                  <a:schemeClr val="tx2">
                    <a:satMod val="155000"/>
                  </a:schemeClr>
                </a:solidFill>
                <a:prstDash val="solid"/>
              </a:ln>
              <a:solidFill>
                <a:srgbClr val="FF9900"/>
              </a:solidFill>
              <a:effectLst>
                <a:outerShdw blurRad="41275" dist="20320" dir="1800000" algn="tl" rotWithShape="0">
                  <a:srgbClr val="000000">
                    <a:alpha val="40000"/>
                  </a:srgbClr>
                </a:outerShdw>
              </a:effectLst>
            </a:endParaRPr>
          </a:p>
        </p:txBody>
      </p:sp>
      <p:sp>
        <p:nvSpPr>
          <p:cNvPr id="6" name="Rectangle 5"/>
          <p:cNvSpPr/>
          <p:nvPr/>
        </p:nvSpPr>
        <p:spPr>
          <a:xfrm>
            <a:off x="3721573" y="5105400"/>
            <a:ext cx="1231427" cy="923330"/>
          </a:xfrm>
          <a:prstGeom prst="rect">
            <a:avLst/>
          </a:prstGeom>
          <a:noFill/>
        </p:spPr>
        <p:txBody>
          <a:bodyPr wrap="none" lIns="91440" tIns="45720" rIns="91440" bIns="45720">
            <a:spAutoFit/>
          </a:bodyPr>
          <a:lstStyle/>
          <a:p>
            <a:pPr algn="ctr"/>
            <a:r>
              <a:rPr lang="en-US" sz="5400" b="1" cap="none" spc="0" dirty="0" err="1" smtClean="0">
                <a:ln w="12700">
                  <a:solidFill>
                    <a:schemeClr val="tx2">
                      <a:satMod val="155000"/>
                    </a:schemeClr>
                  </a:solidFill>
                  <a:prstDash val="solid"/>
                </a:ln>
                <a:effectLst>
                  <a:outerShdw blurRad="41275" dist="20320" dir="1800000" algn="tl" rotWithShape="0">
                    <a:srgbClr val="000000">
                      <a:alpha val="40000"/>
                    </a:srgbClr>
                  </a:outerShdw>
                </a:effectLst>
              </a:rPr>
              <a:t>abc</a:t>
            </a:r>
            <a:endParaRPr lang="en-US" sz="5400" b="1" cap="none" spc="0" dirty="0">
              <a:ln w="12700">
                <a:solidFill>
                  <a:schemeClr val="tx2">
                    <a:satMod val="155000"/>
                  </a:schemeClr>
                </a:solidFill>
                <a:prstDash val="solid"/>
              </a:ln>
              <a:effectLst>
                <a:outerShdw blurRad="41275" dist="20320" dir="1800000" algn="tl" rotWithShape="0">
                  <a:srgbClr val="000000">
                    <a:alpha val="40000"/>
                  </a:srgbClr>
                </a:outerShdw>
              </a:effectLst>
            </a:endParaRPr>
          </a:p>
        </p:txBody>
      </p:sp>
      <p:sp>
        <p:nvSpPr>
          <p:cNvPr id="9" name="Parallelogram 8"/>
          <p:cNvSpPr/>
          <p:nvPr/>
        </p:nvSpPr>
        <p:spPr>
          <a:xfrm>
            <a:off x="4495800" y="4343400"/>
            <a:ext cx="533400" cy="838200"/>
          </a:xfrm>
          <a:prstGeom prst="parallelogram">
            <a:avLst/>
          </a:pr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p:cNvSpPr/>
          <p:nvPr/>
        </p:nvSpPr>
        <p:spPr>
          <a:xfrm>
            <a:off x="4114800" y="4343400"/>
            <a:ext cx="533400" cy="838200"/>
          </a:xfrm>
          <a:prstGeom prst="parallelogram">
            <a:avLst/>
          </a:prstGeom>
          <a:solidFill>
            <a:srgbClr val="0070C0">
              <a:alpha val="5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p:cNvSpPr/>
          <p:nvPr/>
        </p:nvSpPr>
        <p:spPr>
          <a:xfrm>
            <a:off x="3733800" y="4343400"/>
            <a:ext cx="533400" cy="838200"/>
          </a:xfrm>
          <a:prstGeom prst="parallelogram">
            <a:avLst/>
          </a:prstGeom>
          <a:solidFill>
            <a:srgbClr val="FF0000">
              <a:alpha val="5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477000" y="5096470"/>
            <a:ext cx="1231427" cy="923330"/>
          </a:xfrm>
          <a:prstGeom prst="rect">
            <a:avLst/>
          </a:prstGeom>
          <a:noFill/>
        </p:spPr>
        <p:txBody>
          <a:bodyPr wrap="none" lIns="91440" tIns="45720" rIns="91440" bIns="45720">
            <a:spAutoFit/>
          </a:bodyPr>
          <a:lstStyle/>
          <a:p>
            <a:pPr algn="ctr"/>
            <a:r>
              <a:rPr lang="en-US" sz="5400" b="1" cap="none" spc="0" dirty="0" err="1" smtClean="0">
                <a:ln w="12700">
                  <a:solidFill>
                    <a:schemeClr val="tx2">
                      <a:satMod val="155000"/>
                    </a:schemeClr>
                  </a:solidFill>
                  <a:prstDash val="solid"/>
                </a:ln>
                <a:effectLst>
                  <a:outerShdw blurRad="41275" dist="20320" dir="1800000" algn="tl" rotWithShape="0">
                    <a:srgbClr val="000000">
                      <a:alpha val="40000"/>
                    </a:srgbClr>
                  </a:outerShdw>
                </a:effectLst>
              </a:rPr>
              <a:t>abc</a:t>
            </a:r>
            <a:endParaRPr lang="en-US" sz="5400" b="1" cap="none" spc="0" dirty="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763000" cy="4625609"/>
          </a:xfrm>
        </p:spPr>
        <p:txBody>
          <a:bodyPr>
            <a:normAutofit/>
          </a:bodyPr>
          <a:lstStyle/>
          <a:p>
            <a:r>
              <a:rPr lang="en-US" sz="2400" dirty="0" smtClean="0"/>
              <a:t>These differences in spatial color location of </a:t>
            </a:r>
            <a:r>
              <a:rPr lang="en-US" sz="2400" dirty="0" err="1" smtClean="0"/>
              <a:t>concurrents</a:t>
            </a:r>
            <a:r>
              <a:rPr lang="en-US" sz="2400" dirty="0" smtClean="0"/>
              <a:t> demonstrate that there is likely a great deal of variation in the cortical representation of the concurrent color among </a:t>
            </a:r>
            <a:r>
              <a:rPr lang="en-US" sz="2400" dirty="0" err="1" smtClean="0"/>
              <a:t>synesthetes</a:t>
            </a:r>
            <a:r>
              <a:rPr lang="en-US" sz="2400" dirty="0" smtClean="0"/>
              <a:t>.</a:t>
            </a:r>
          </a:p>
          <a:p>
            <a:pPr lvl="1"/>
            <a:r>
              <a:rPr lang="en-US" sz="1800" dirty="0" err="1" smtClean="0"/>
              <a:t>Grossenbacher</a:t>
            </a:r>
            <a:r>
              <a:rPr lang="en-US" sz="1800" dirty="0" smtClean="0"/>
              <a:t> suggests that the differing spatial location of colors with their inducing letters may be the result of differing </a:t>
            </a:r>
            <a:r>
              <a:rPr lang="en-US" sz="1800" dirty="0" err="1" smtClean="0"/>
              <a:t>spatiotopic</a:t>
            </a:r>
            <a:r>
              <a:rPr lang="en-US" sz="1800" dirty="0" smtClean="0"/>
              <a:t> networks being recruited among </a:t>
            </a:r>
            <a:r>
              <a:rPr lang="en-US" sz="1800" dirty="0" err="1" smtClean="0"/>
              <a:t>synesthetes</a:t>
            </a:r>
            <a:r>
              <a:rPr lang="en-US" sz="1800" dirty="0" smtClean="0"/>
              <a:t>.  (</a:t>
            </a:r>
            <a:r>
              <a:rPr lang="en-US" sz="1800" dirty="0" err="1" smtClean="0"/>
              <a:t>Grossenbacher</a:t>
            </a:r>
            <a:r>
              <a:rPr lang="en-US" sz="1800" dirty="0" smtClean="0"/>
              <a:t> and Lovelace, 2001)</a:t>
            </a:r>
          </a:p>
          <a:p>
            <a:pPr lvl="1"/>
            <a:r>
              <a:rPr lang="en-US" sz="1800" dirty="0" smtClean="0"/>
              <a:t>This leads to the topic of differentiation among ‘higher’ and ‘lower’ </a:t>
            </a:r>
            <a:r>
              <a:rPr lang="en-US" sz="1800" dirty="0" err="1" smtClean="0"/>
              <a:t>synesthetes</a:t>
            </a:r>
            <a:r>
              <a:rPr lang="en-US" sz="1800" dirty="0" smtClean="0"/>
              <a:t> to be discussed momentarily. </a:t>
            </a:r>
          </a:p>
          <a:p>
            <a:pPr lvl="1"/>
            <a:r>
              <a:rPr lang="en-US" sz="1800" dirty="0" smtClean="0"/>
              <a:t>Also, we can speculate that these differences in perception are  due to differences in top-down and bottom-up processing.</a:t>
            </a:r>
          </a:p>
          <a:p>
            <a:pPr lvl="1">
              <a:buNone/>
            </a:pPr>
            <a:endParaRPr lang="en-US" sz="1600" dirty="0" smtClean="0"/>
          </a:p>
        </p:txBody>
      </p:sp>
      <p:sp>
        <p:nvSpPr>
          <p:cNvPr id="4" name="Title 1"/>
          <p:cNvSpPr>
            <a:spLocks noGrp="1"/>
          </p:cNvSpPr>
          <p:nvPr>
            <p:ph type="title"/>
          </p:nvPr>
        </p:nvSpPr>
        <p:spPr/>
        <p:txBody>
          <a:bodyPr>
            <a:noAutofit/>
          </a:bodyPr>
          <a:lstStyle/>
          <a:p>
            <a:r>
              <a:rPr lang="en-US" sz="4400" dirty="0" smtClean="0"/>
              <a:t>This tells us that…</a:t>
            </a:r>
            <a:endParaRPr lang="en-US"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686800" cy="1252728"/>
          </a:xfrm>
        </p:spPr>
        <p:txBody>
          <a:bodyPr>
            <a:normAutofit fontScale="90000"/>
          </a:bodyPr>
          <a:lstStyle/>
          <a:p>
            <a:r>
              <a:rPr lang="en-US" dirty="0" smtClean="0"/>
              <a:t>Synesthesia as both a Perceptual </a:t>
            </a:r>
            <a:br>
              <a:rPr lang="en-US" dirty="0" smtClean="0"/>
            </a:br>
            <a:r>
              <a:rPr lang="en-US" dirty="0" smtClean="0"/>
              <a:t>and Conceptual experience</a:t>
            </a:r>
            <a:endParaRPr lang="en-US" dirty="0"/>
          </a:p>
        </p:txBody>
      </p:sp>
      <p:sp>
        <p:nvSpPr>
          <p:cNvPr id="3" name="Content Placeholder 2"/>
          <p:cNvSpPr>
            <a:spLocks noGrp="1"/>
          </p:cNvSpPr>
          <p:nvPr>
            <p:ph idx="1"/>
          </p:nvPr>
        </p:nvSpPr>
        <p:spPr>
          <a:xfrm>
            <a:off x="152400" y="1600200"/>
            <a:ext cx="8839200" cy="5082809"/>
          </a:xfrm>
        </p:spPr>
        <p:txBody>
          <a:bodyPr>
            <a:normAutofit fontScale="55000" lnSpcReduction="20000"/>
          </a:bodyPr>
          <a:lstStyle/>
          <a:p>
            <a:r>
              <a:rPr lang="en-US" dirty="0" smtClean="0"/>
              <a:t>Synesthesia can occur as either a </a:t>
            </a:r>
            <a:r>
              <a:rPr lang="en-US" i="1" dirty="0" smtClean="0"/>
              <a:t>perceptual</a:t>
            </a:r>
            <a:r>
              <a:rPr lang="en-US" dirty="0" smtClean="0"/>
              <a:t> or </a:t>
            </a:r>
            <a:r>
              <a:rPr lang="en-US" i="1" dirty="0" smtClean="0"/>
              <a:t>conceptual </a:t>
            </a:r>
            <a:r>
              <a:rPr lang="en-US" dirty="0" smtClean="0"/>
              <a:t>experience.</a:t>
            </a:r>
          </a:p>
          <a:p>
            <a:pPr lvl="1"/>
            <a:r>
              <a:rPr lang="en-US" dirty="0" err="1" smtClean="0"/>
              <a:t>Ramachandran</a:t>
            </a:r>
            <a:r>
              <a:rPr lang="en-US" dirty="0" smtClean="0"/>
              <a:t>, et. al (2001) report that a majority of </a:t>
            </a:r>
            <a:r>
              <a:rPr lang="en-US" dirty="0" err="1" smtClean="0"/>
              <a:t>synesthetes</a:t>
            </a:r>
            <a:r>
              <a:rPr lang="en-US" dirty="0" smtClean="0"/>
              <a:t> describe that their concurrent colors are evoked more intensely when they imagine the concept of a number than when they physically see actual numbers</a:t>
            </a:r>
          </a:p>
          <a:p>
            <a:pPr lvl="1"/>
            <a:r>
              <a:rPr lang="en-US" dirty="0" smtClean="0"/>
              <a:t> However, there are still many other </a:t>
            </a:r>
            <a:r>
              <a:rPr lang="en-US" dirty="0" err="1" smtClean="0"/>
              <a:t>synesthetes</a:t>
            </a:r>
            <a:r>
              <a:rPr lang="en-US" dirty="0" smtClean="0"/>
              <a:t> who experience their concurrent colors vividly when they see a written numeral.</a:t>
            </a:r>
          </a:p>
          <a:p>
            <a:pPr lvl="1"/>
            <a:endParaRPr lang="en-US" dirty="0" smtClean="0"/>
          </a:p>
          <a:p>
            <a:r>
              <a:rPr lang="en-US" dirty="0" smtClean="0"/>
              <a:t>This begs the question as to whether synesthesia is a top-down process, a bottom-up process, or some combination thereof.</a:t>
            </a:r>
          </a:p>
          <a:p>
            <a:pPr lvl="1"/>
            <a:r>
              <a:rPr lang="en-US" dirty="0" smtClean="0"/>
              <a:t>Can be tested using the ‘Perky Effect’.	</a:t>
            </a:r>
          </a:p>
          <a:p>
            <a:pPr lvl="1">
              <a:buNone/>
            </a:pPr>
            <a:endParaRPr lang="en-US" dirty="0" smtClean="0"/>
          </a:p>
          <a:p>
            <a:r>
              <a:rPr lang="en-US" dirty="0" smtClean="0"/>
              <a:t> Researchers report that </a:t>
            </a:r>
            <a:r>
              <a:rPr lang="en-US" dirty="0" err="1" smtClean="0"/>
              <a:t>synesthetes</a:t>
            </a:r>
            <a:r>
              <a:rPr lang="en-US" dirty="0" smtClean="0"/>
              <a:t> engaging in mentally visualizing a number concept have partial activation of </a:t>
            </a:r>
            <a:r>
              <a:rPr lang="en-US" b="1" dirty="0" smtClean="0"/>
              <a:t>both</a:t>
            </a:r>
            <a:r>
              <a:rPr lang="en-US" dirty="0" smtClean="0"/>
              <a:t> category-specific regions involved in visual recognition (</a:t>
            </a:r>
            <a:r>
              <a:rPr lang="en-US" dirty="0" err="1" smtClean="0"/>
              <a:t>O’Craven</a:t>
            </a:r>
            <a:r>
              <a:rPr lang="en-US" dirty="0" smtClean="0"/>
              <a:t> &amp; </a:t>
            </a:r>
            <a:r>
              <a:rPr lang="en-US" dirty="0" err="1" smtClean="0"/>
              <a:t>Kanwisher</a:t>
            </a:r>
            <a:r>
              <a:rPr lang="en-US" dirty="0" smtClean="0"/>
              <a:t>, 2000) and early visual pathways (Farah, 2000; Farah </a:t>
            </a:r>
            <a:r>
              <a:rPr lang="en-US" i="1" dirty="0" smtClean="0"/>
              <a:t>et al., 1992; Klein et al., 2000; </a:t>
            </a:r>
            <a:r>
              <a:rPr lang="en-US" i="1" dirty="0" err="1" smtClean="0"/>
              <a:t>Kosslyn</a:t>
            </a:r>
            <a:r>
              <a:rPr lang="en-US" i="1" dirty="0" smtClean="0"/>
              <a:t> et al., 1999; </a:t>
            </a:r>
            <a:r>
              <a:rPr lang="en-US" dirty="0" smtClean="0"/>
              <a:t>1995). </a:t>
            </a:r>
          </a:p>
          <a:p>
            <a:endParaRPr lang="en-US" dirty="0" smtClean="0"/>
          </a:p>
          <a:p>
            <a:r>
              <a:rPr lang="en-US" dirty="0" smtClean="0"/>
              <a:t>This helps to explain the varying degrees of synesthesia among subjects:</a:t>
            </a:r>
          </a:p>
          <a:p>
            <a:pPr lvl="1"/>
            <a:r>
              <a:rPr lang="en-US" dirty="0" smtClean="0"/>
              <a:t>The extent to which a </a:t>
            </a:r>
            <a:r>
              <a:rPr lang="en-US" dirty="0" err="1" smtClean="0"/>
              <a:t>synesthete’s</a:t>
            </a:r>
            <a:r>
              <a:rPr lang="en-US" dirty="0" smtClean="0"/>
              <a:t> perception is the result of partial top-down activation</a:t>
            </a:r>
          </a:p>
          <a:p>
            <a:pPr lvl="1"/>
            <a:r>
              <a:rPr lang="en-US" dirty="0" smtClean="0"/>
              <a:t>How much this activation is ‘vetoed’ by actual bottom-up processing</a:t>
            </a:r>
          </a:p>
          <a:p>
            <a:pPr lvl="1"/>
            <a:r>
              <a:rPr lang="en-US" dirty="0" smtClean="0"/>
              <a:t>The exact location of the cross-wiring or </a:t>
            </a:r>
            <a:r>
              <a:rPr lang="en-US" dirty="0" err="1" smtClean="0"/>
              <a:t>hyperconnectivity</a:t>
            </a:r>
            <a:r>
              <a:rPr lang="en-US" dirty="0" smtClean="0"/>
              <a:t> within the cortex (whether the subject is a higher or lower synesthete)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“Higher” and “Lower” </a:t>
            </a:r>
            <a:r>
              <a:rPr lang="en-US" dirty="0" err="1" smtClean="0"/>
              <a:t>Synesthetes</a:t>
            </a:r>
            <a:endParaRPr lang="en-US" dirty="0"/>
          </a:p>
        </p:txBody>
      </p:sp>
      <p:sp>
        <p:nvSpPr>
          <p:cNvPr id="3" name="Content Placeholder 2"/>
          <p:cNvSpPr>
            <a:spLocks noGrp="1"/>
          </p:cNvSpPr>
          <p:nvPr>
            <p:ph idx="1"/>
          </p:nvPr>
        </p:nvSpPr>
        <p:spPr>
          <a:xfrm>
            <a:off x="457200" y="1524001"/>
            <a:ext cx="8229600" cy="4267200"/>
          </a:xfrm>
        </p:spPr>
        <p:txBody>
          <a:bodyPr>
            <a:normAutofit fontScale="70000" lnSpcReduction="20000"/>
          </a:bodyPr>
          <a:lstStyle/>
          <a:p>
            <a:r>
              <a:rPr lang="en-US" dirty="0" err="1" smtClean="0"/>
              <a:t>Ramachandran</a:t>
            </a:r>
            <a:r>
              <a:rPr lang="en-US" dirty="0" smtClean="0"/>
              <a:t> and colleagues (2001) suggested the possibility that there are two different types of grapheme-color </a:t>
            </a:r>
            <a:r>
              <a:rPr lang="en-US" dirty="0" err="1" smtClean="0"/>
              <a:t>synesthetes</a:t>
            </a:r>
            <a:r>
              <a:rPr lang="en-US" dirty="0" smtClean="0"/>
              <a:t>.</a:t>
            </a:r>
          </a:p>
          <a:p>
            <a:r>
              <a:rPr lang="en-US" dirty="0" smtClean="0"/>
              <a:t>They propose that the same genetic mutation which causes the defective pruning and </a:t>
            </a:r>
            <a:r>
              <a:rPr lang="en-US" dirty="0" err="1" smtClean="0"/>
              <a:t>hyperconnectivity</a:t>
            </a:r>
            <a:r>
              <a:rPr lang="en-US" dirty="0" smtClean="0"/>
              <a:t> in the brains of </a:t>
            </a:r>
            <a:r>
              <a:rPr lang="en-US" dirty="0" err="1" smtClean="0"/>
              <a:t>synesthetes</a:t>
            </a:r>
            <a:r>
              <a:rPr lang="en-US" dirty="0" smtClean="0"/>
              <a:t> can be expressed to varying degrees and selectively in the </a:t>
            </a:r>
            <a:r>
              <a:rPr lang="en-US" dirty="0" err="1" smtClean="0"/>
              <a:t>fusiform</a:t>
            </a:r>
            <a:r>
              <a:rPr lang="en-US" dirty="0" smtClean="0"/>
              <a:t> or angular </a:t>
            </a:r>
            <a:r>
              <a:rPr lang="en-US" dirty="0" err="1" smtClean="0"/>
              <a:t>gyri</a:t>
            </a:r>
            <a:r>
              <a:rPr lang="en-US" dirty="0" smtClean="0"/>
              <a:t>. </a:t>
            </a:r>
          </a:p>
          <a:p>
            <a:pPr lvl="1"/>
            <a:r>
              <a:rPr lang="en-US" dirty="0" smtClean="0"/>
              <a:t>If expressed in the </a:t>
            </a:r>
            <a:r>
              <a:rPr lang="en-US" dirty="0" err="1" smtClean="0"/>
              <a:t>fusiform</a:t>
            </a:r>
            <a:r>
              <a:rPr lang="en-US" dirty="0" smtClean="0"/>
              <a:t> </a:t>
            </a:r>
            <a:r>
              <a:rPr lang="en-US" dirty="0" err="1" smtClean="0"/>
              <a:t>gyrus</a:t>
            </a:r>
            <a:r>
              <a:rPr lang="en-US" dirty="0" smtClean="0"/>
              <a:t> only, the person will be a Lower synesthete. </a:t>
            </a:r>
          </a:p>
          <a:p>
            <a:pPr lvl="1"/>
            <a:r>
              <a:rPr lang="en-US" dirty="0" smtClean="0"/>
              <a:t>If expressed in the angular </a:t>
            </a:r>
            <a:r>
              <a:rPr lang="en-US" dirty="0" err="1" smtClean="0"/>
              <a:t>gyrus</a:t>
            </a:r>
            <a:r>
              <a:rPr lang="en-US" dirty="0" smtClean="0"/>
              <a:t> only, the person will be a Higher synesthete.</a:t>
            </a:r>
          </a:p>
          <a:p>
            <a:pPr lvl="1"/>
            <a:r>
              <a:rPr lang="en-US" dirty="0" smtClean="0"/>
              <a:t>If the gene is expressed very diffusely, there may also be mixed types who express many different varieties of synesthesia.</a:t>
            </a:r>
          </a:p>
          <a:p>
            <a:pPr lvl="2"/>
            <a:r>
              <a:rPr lang="en-US" dirty="0" smtClean="0"/>
              <a:t>For instance, if the ‘</a:t>
            </a:r>
            <a:r>
              <a:rPr lang="en-US" dirty="0" err="1" smtClean="0"/>
              <a:t>hyperconnectivity</a:t>
            </a:r>
            <a:r>
              <a:rPr lang="en-US" dirty="0" smtClean="0"/>
              <a:t> gene’ is expressed between the primary gustatory cortex and the </a:t>
            </a:r>
            <a:r>
              <a:rPr lang="en-US" dirty="0" err="1" smtClean="0"/>
              <a:t>somatosensory</a:t>
            </a:r>
            <a:r>
              <a:rPr lang="en-US" dirty="0" smtClean="0"/>
              <a:t> cortex, the person might be a synesthete who “tastes shapes”  (</a:t>
            </a:r>
            <a:r>
              <a:rPr lang="en-US" dirty="0" err="1" smtClean="0"/>
              <a:t>Ramachandran</a:t>
            </a:r>
            <a:r>
              <a:rPr lang="en-US" dirty="0" smtClean="0"/>
              <a:t>, et. al. 2001)</a:t>
            </a:r>
          </a:p>
          <a:p>
            <a:pPr lvl="1"/>
            <a:endParaRPr lang="en-US" dirty="0" smtClean="0"/>
          </a:p>
          <a:p>
            <a:endParaRPr lang="en-US" dirty="0" smtClean="0"/>
          </a:p>
          <a:p>
            <a:pPr>
              <a:buNone/>
            </a:pPr>
            <a:endParaRPr lang="en-US" dirty="0"/>
          </a:p>
        </p:txBody>
      </p:sp>
      <p:pic>
        <p:nvPicPr>
          <p:cNvPr id="4" name="Picture 3" descr="AngularGyrus_lg.jpg"/>
          <p:cNvPicPr>
            <a:picLocks noChangeAspect="1"/>
          </p:cNvPicPr>
          <p:nvPr/>
        </p:nvPicPr>
        <p:blipFill>
          <a:blip r:embed="rId3" cstate="print"/>
          <a:stretch>
            <a:fillRect/>
          </a:stretch>
        </p:blipFill>
        <p:spPr>
          <a:xfrm>
            <a:off x="2362200" y="5627370"/>
            <a:ext cx="1371600" cy="925830"/>
          </a:xfrm>
          <a:prstGeom prst="rect">
            <a:avLst/>
          </a:prstGeom>
        </p:spPr>
      </p:pic>
      <p:pic>
        <p:nvPicPr>
          <p:cNvPr id="5" name="Picture 4" descr="300px-Synesthesia_fig3.jpg"/>
          <p:cNvPicPr>
            <a:picLocks noChangeAspect="1"/>
          </p:cNvPicPr>
          <p:nvPr/>
        </p:nvPicPr>
        <p:blipFill>
          <a:blip r:embed="rId4" cstate="print"/>
          <a:stretch>
            <a:fillRect/>
          </a:stretch>
        </p:blipFill>
        <p:spPr>
          <a:xfrm>
            <a:off x="5284694" y="5638800"/>
            <a:ext cx="1344706" cy="914400"/>
          </a:xfrm>
          <a:prstGeom prst="rect">
            <a:avLst/>
          </a:prstGeom>
        </p:spPr>
      </p:pic>
      <p:sp>
        <p:nvSpPr>
          <p:cNvPr id="6" name="TextBox 5"/>
          <p:cNvSpPr txBox="1"/>
          <p:nvPr/>
        </p:nvSpPr>
        <p:spPr>
          <a:xfrm>
            <a:off x="685800" y="5715000"/>
            <a:ext cx="1981200" cy="646331"/>
          </a:xfrm>
          <a:prstGeom prst="rect">
            <a:avLst/>
          </a:prstGeom>
          <a:noFill/>
        </p:spPr>
        <p:txBody>
          <a:bodyPr wrap="square" rtlCol="0">
            <a:spAutoFit/>
          </a:bodyPr>
          <a:lstStyle/>
          <a:p>
            <a:pPr algn="ctr"/>
            <a:r>
              <a:rPr lang="en-US" dirty="0" smtClean="0"/>
              <a:t>Higher Synesthete</a:t>
            </a:r>
            <a:r>
              <a:rPr lang="en-US" dirty="0" smtClean="0">
                <a:sym typeface="Wingdings" pitchFamily="2" charset="2"/>
              </a:rPr>
              <a:t></a:t>
            </a:r>
            <a:endParaRPr lang="en-US" dirty="0"/>
          </a:p>
        </p:txBody>
      </p:sp>
      <p:sp>
        <p:nvSpPr>
          <p:cNvPr id="7" name="TextBox 6"/>
          <p:cNvSpPr txBox="1"/>
          <p:nvPr/>
        </p:nvSpPr>
        <p:spPr>
          <a:xfrm>
            <a:off x="6400800" y="5754469"/>
            <a:ext cx="1981200" cy="646331"/>
          </a:xfrm>
          <a:prstGeom prst="rect">
            <a:avLst/>
          </a:prstGeom>
          <a:noFill/>
        </p:spPr>
        <p:txBody>
          <a:bodyPr wrap="square" rtlCol="0">
            <a:spAutoFit/>
          </a:bodyPr>
          <a:lstStyle/>
          <a:p>
            <a:pPr algn="ctr"/>
            <a:r>
              <a:rPr lang="en-US" dirty="0" smtClean="0"/>
              <a:t>Lower </a:t>
            </a:r>
          </a:p>
          <a:p>
            <a:pPr algn="ctr"/>
            <a:r>
              <a:rPr lang="en-US" dirty="0" smtClean="0">
                <a:sym typeface="Wingdings" pitchFamily="2" charset="2"/>
              </a:rPr>
              <a:t></a:t>
            </a:r>
            <a:r>
              <a:rPr lang="en-US" dirty="0" smtClean="0"/>
              <a:t>Synesthete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Fusiform</a:t>
            </a:r>
            <a:r>
              <a:rPr lang="en-US" dirty="0" smtClean="0"/>
              <a:t> </a:t>
            </a:r>
            <a:r>
              <a:rPr lang="en-US" dirty="0" err="1" smtClean="0"/>
              <a:t>Gyrus</a:t>
            </a:r>
            <a:r>
              <a:rPr lang="en-US" dirty="0" smtClean="0"/>
              <a:t> and </a:t>
            </a:r>
            <a:br>
              <a:rPr lang="en-US" dirty="0" smtClean="0"/>
            </a:br>
            <a:r>
              <a:rPr lang="en-US" dirty="0" smtClean="0"/>
              <a:t>“Lower” </a:t>
            </a:r>
            <a:r>
              <a:rPr lang="en-US" dirty="0" err="1" smtClean="0"/>
              <a:t>Synesthetes</a:t>
            </a:r>
            <a:endParaRPr lang="en-US" dirty="0"/>
          </a:p>
        </p:txBody>
      </p:sp>
      <p:sp>
        <p:nvSpPr>
          <p:cNvPr id="3" name="Content Placeholder 2"/>
          <p:cNvSpPr>
            <a:spLocks noGrp="1"/>
          </p:cNvSpPr>
          <p:nvPr>
            <p:ph idx="1"/>
          </p:nvPr>
        </p:nvSpPr>
        <p:spPr/>
        <p:txBody>
          <a:bodyPr>
            <a:normAutofit/>
          </a:bodyPr>
          <a:lstStyle/>
          <a:p>
            <a:r>
              <a:rPr lang="en-US" dirty="0" smtClean="0"/>
              <a:t>Lower synesthesia is the rarer type. These </a:t>
            </a:r>
            <a:r>
              <a:rPr lang="en-US" dirty="0" err="1" smtClean="0"/>
              <a:t>synesthetes</a:t>
            </a:r>
            <a:r>
              <a:rPr lang="en-US" dirty="0" smtClean="0"/>
              <a:t> are the ones who are sensitive </a:t>
            </a:r>
            <a:r>
              <a:rPr lang="en-US" dirty="0" smtClean="0"/>
              <a:t>only to </a:t>
            </a:r>
            <a:r>
              <a:rPr lang="en-US" dirty="0" smtClean="0"/>
              <a:t>the written form of the grapheme.</a:t>
            </a:r>
          </a:p>
          <a:p>
            <a:pPr lvl="1"/>
            <a:r>
              <a:rPr lang="en-US" dirty="0" smtClean="0"/>
              <a:t>They do not experience concurrent colors with the concept of the number, they MUST see the written form of a grapheme in order for the concurrent colors to be evoked.</a:t>
            </a:r>
          </a:p>
          <a:p>
            <a:pPr lvl="1"/>
            <a:r>
              <a:rPr lang="en-US" dirty="0" smtClean="0"/>
              <a:t>This is due to their lower level of association, explains David </a:t>
            </a:r>
            <a:r>
              <a:rPr lang="en-US" dirty="0" err="1" smtClean="0"/>
              <a:t>Eagleman</a:t>
            </a:r>
            <a:r>
              <a:rPr lang="en-US" dirty="0" smtClean="0"/>
              <a:t> (2009)</a:t>
            </a:r>
          </a:p>
          <a:p>
            <a:pPr lvl="1"/>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a:t>
            </a:r>
            <a:r>
              <a:rPr lang="en-US" sz="4900" dirty="0" smtClean="0">
                <a:solidFill>
                  <a:srgbClr val="FFFF00"/>
                </a:solidFill>
                <a:effectLst>
                  <a:outerShdw blurRad="38100" dist="38100" dir="2700000" algn="tl">
                    <a:srgbClr val="000000">
                      <a:alpha val="43137"/>
                    </a:srgbClr>
                  </a:outerShdw>
                </a:effectLst>
                <a:cs typeface="Arial" pitchFamily="34" charset="0"/>
              </a:rPr>
              <a:t>S</a:t>
            </a:r>
            <a:r>
              <a:rPr lang="en-US" sz="4900" dirty="0" smtClean="0">
                <a:solidFill>
                  <a:srgbClr val="00B050"/>
                </a:solidFill>
                <a:effectLst>
                  <a:outerShdw blurRad="38100" dist="38100" dir="2700000" algn="tl">
                    <a:srgbClr val="000000">
                      <a:alpha val="43137"/>
                    </a:srgbClr>
                  </a:outerShdw>
                </a:effectLst>
                <a:cs typeface="Arial" pitchFamily="34" charset="0"/>
              </a:rPr>
              <a:t>y</a:t>
            </a:r>
            <a:r>
              <a:rPr lang="en-US" sz="4900" dirty="0" smtClean="0">
                <a:solidFill>
                  <a:srgbClr val="7030A0"/>
                </a:solidFill>
                <a:effectLst>
                  <a:outerShdw blurRad="38100" dist="38100" dir="2700000" algn="tl">
                    <a:srgbClr val="000000">
                      <a:alpha val="43137"/>
                    </a:srgbClr>
                  </a:outerShdw>
                </a:effectLst>
                <a:cs typeface="Arial" pitchFamily="34" charset="0"/>
              </a:rPr>
              <a:t>n</a:t>
            </a:r>
            <a:r>
              <a:rPr lang="en-US" sz="4900" dirty="0" smtClean="0">
                <a:solidFill>
                  <a:schemeClr val="accent3">
                    <a:lumMod val="75000"/>
                  </a:schemeClr>
                </a:solidFill>
                <a:effectLst>
                  <a:outerShdw blurRad="38100" dist="38100" dir="2700000" algn="tl">
                    <a:srgbClr val="000000">
                      <a:alpha val="43137"/>
                    </a:srgbClr>
                  </a:outerShdw>
                </a:effectLst>
                <a:cs typeface="Arial" pitchFamily="34" charset="0"/>
              </a:rPr>
              <a:t>e</a:t>
            </a:r>
            <a:r>
              <a:rPr lang="en-US" sz="4900" dirty="0" smtClean="0">
                <a:solidFill>
                  <a:srgbClr val="FFFF00"/>
                </a:solidFill>
                <a:effectLst>
                  <a:outerShdw blurRad="38100" dist="38100" dir="2700000" algn="tl">
                    <a:srgbClr val="000000">
                      <a:alpha val="43137"/>
                    </a:srgbClr>
                  </a:outerShdw>
                </a:effectLst>
                <a:cs typeface="Arial" pitchFamily="34" charset="0"/>
              </a:rPr>
              <a:t>s</a:t>
            </a:r>
            <a:r>
              <a:rPr lang="en-US" sz="4900" dirty="0" smtClean="0">
                <a:solidFill>
                  <a:srgbClr val="FF6600"/>
                </a:solidFill>
                <a:effectLst>
                  <a:outerShdw blurRad="38100" dist="38100" dir="2700000" algn="tl">
                    <a:srgbClr val="000000">
                      <a:alpha val="43137"/>
                    </a:srgbClr>
                  </a:outerShdw>
                </a:effectLst>
                <a:cs typeface="Arial" pitchFamily="34" charset="0"/>
              </a:rPr>
              <a:t>t</a:t>
            </a:r>
            <a:r>
              <a:rPr lang="en-US" sz="4900" dirty="0" smtClean="0">
                <a:solidFill>
                  <a:srgbClr val="FFC000"/>
                </a:solidFill>
                <a:effectLst>
                  <a:outerShdw blurRad="38100" dist="38100" dir="2700000" algn="tl">
                    <a:srgbClr val="000000">
                      <a:alpha val="43137"/>
                    </a:srgbClr>
                  </a:outerShdw>
                </a:effectLst>
                <a:cs typeface="Arial" pitchFamily="34" charset="0"/>
              </a:rPr>
              <a:t>h</a:t>
            </a:r>
            <a:r>
              <a:rPr lang="en-US" sz="4900" dirty="0" smtClean="0">
                <a:solidFill>
                  <a:schemeClr val="accent3">
                    <a:lumMod val="75000"/>
                  </a:schemeClr>
                </a:solidFill>
                <a:effectLst>
                  <a:outerShdw blurRad="38100" dist="38100" dir="2700000" algn="tl">
                    <a:srgbClr val="000000">
                      <a:alpha val="43137"/>
                    </a:srgbClr>
                  </a:outerShdw>
                </a:effectLst>
                <a:cs typeface="Arial" pitchFamily="34" charset="0"/>
              </a:rPr>
              <a:t>e</a:t>
            </a:r>
            <a:r>
              <a:rPr lang="en-US" sz="4900" dirty="0" smtClean="0">
                <a:solidFill>
                  <a:srgbClr val="FFFF00"/>
                </a:solidFill>
                <a:effectLst>
                  <a:outerShdw blurRad="38100" dist="38100" dir="2700000" algn="tl">
                    <a:srgbClr val="000000">
                      <a:alpha val="43137"/>
                    </a:srgbClr>
                  </a:outerShdw>
                </a:effectLst>
                <a:cs typeface="Arial" pitchFamily="34" charset="0"/>
              </a:rPr>
              <a:t>s</a:t>
            </a:r>
            <a:r>
              <a:rPr lang="en-US" sz="4900" dirty="0" smtClean="0">
                <a:effectLst>
                  <a:outerShdw blurRad="38100" dist="38100" dir="2700000" algn="tl">
                    <a:srgbClr val="000000">
                      <a:alpha val="43137"/>
                    </a:srgbClr>
                  </a:outerShdw>
                </a:effectLst>
                <a:cs typeface="Arial" pitchFamily="34" charset="0"/>
              </a:rPr>
              <a:t>i</a:t>
            </a:r>
            <a:r>
              <a:rPr lang="en-US" sz="4900" dirty="0" smtClean="0">
                <a:solidFill>
                  <a:srgbClr val="FF0000"/>
                </a:solidFill>
                <a:effectLst>
                  <a:outerShdw blurRad="38100" dist="38100" dir="2700000" algn="tl">
                    <a:srgbClr val="000000">
                      <a:alpha val="43137"/>
                    </a:srgbClr>
                  </a:outerShdw>
                </a:effectLst>
                <a:cs typeface="Arial" pitchFamily="34" charset="0"/>
              </a:rPr>
              <a:t>a</a:t>
            </a:r>
            <a:r>
              <a:rPr lang="en-US" dirty="0" smtClean="0"/>
              <a:t>?</a:t>
            </a:r>
            <a:endParaRPr lang="en-US" dirty="0"/>
          </a:p>
        </p:txBody>
      </p:sp>
      <p:sp>
        <p:nvSpPr>
          <p:cNvPr id="3" name="Content Placeholder 2"/>
          <p:cNvSpPr>
            <a:spLocks noGrp="1"/>
          </p:cNvSpPr>
          <p:nvPr>
            <p:ph idx="1"/>
          </p:nvPr>
        </p:nvSpPr>
        <p:spPr>
          <a:xfrm>
            <a:off x="457200" y="1775191"/>
            <a:ext cx="8001000" cy="4625609"/>
          </a:xfrm>
        </p:spPr>
        <p:txBody>
          <a:bodyPr>
            <a:normAutofit fontScale="92500" lnSpcReduction="20000"/>
          </a:bodyPr>
          <a:lstStyle/>
          <a:p>
            <a:r>
              <a:rPr lang="en-US" dirty="0" smtClean="0"/>
              <a:t>Synesthesia is a usually harmless neurological condition in which stimulation in one sensory modality triggers simultaneous and involuntary sensory experiences in another unrelated modality.</a:t>
            </a:r>
          </a:p>
          <a:p>
            <a:endParaRPr lang="en-US" dirty="0" smtClean="0"/>
          </a:p>
          <a:p>
            <a:r>
              <a:rPr lang="en-US" dirty="0" smtClean="0"/>
              <a:t>It is a fusion of different</a:t>
            </a:r>
            <a:r>
              <a:rPr lang="en-US" baseline="30000" dirty="0" smtClean="0"/>
              <a:t> </a:t>
            </a:r>
            <a:r>
              <a:rPr lang="en-US" dirty="0" smtClean="0"/>
              <a:t>sensory perceptions: for example, hearing the word “Thursday” might cause a synesthete to simultaneously see the color orange; while another synesthete might experience the taste of strawberries when listening to the phoneme /</a:t>
            </a:r>
            <a:r>
              <a:rPr lang="en-US" dirty="0" err="1" smtClean="0"/>
              <a:t>i</a:t>
            </a:r>
            <a:r>
              <a:rPr lang="en-US" dirty="0" smtClean="0"/>
              <a:t>/.</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Importance of Contrast in </a:t>
            </a:r>
            <a:br>
              <a:rPr lang="en-US" dirty="0" smtClean="0"/>
            </a:br>
            <a:r>
              <a:rPr lang="en-US" dirty="0" smtClean="0"/>
              <a:t>Lower </a:t>
            </a:r>
            <a:r>
              <a:rPr lang="en-US" dirty="0" err="1" smtClean="0"/>
              <a:t>Synesthetes</a:t>
            </a:r>
            <a:endParaRPr lang="en-US" dirty="0"/>
          </a:p>
        </p:txBody>
      </p:sp>
      <p:sp>
        <p:nvSpPr>
          <p:cNvPr id="3" name="Content Placeholder 2"/>
          <p:cNvSpPr>
            <a:spLocks noGrp="1"/>
          </p:cNvSpPr>
          <p:nvPr>
            <p:ph idx="1"/>
          </p:nvPr>
        </p:nvSpPr>
        <p:spPr>
          <a:xfrm>
            <a:off x="457200" y="1676400"/>
            <a:ext cx="8229600" cy="3787409"/>
          </a:xfrm>
        </p:spPr>
        <p:txBody>
          <a:bodyPr>
            <a:normAutofit fontScale="92500" lnSpcReduction="10000"/>
          </a:bodyPr>
          <a:lstStyle/>
          <a:p>
            <a:r>
              <a:rPr lang="en-US" dirty="0" smtClean="0"/>
              <a:t>This was tested by Hubbard et. al. (2006).</a:t>
            </a:r>
          </a:p>
          <a:p>
            <a:pPr lvl="1"/>
            <a:r>
              <a:rPr lang="en-US" dirty="0" smtClean="0"/>
              <a:t>He presented written graphemes to lower </a:t>
            </a:r>
            <a:r>
              <a:rPr lang="en-US" dirty="0" err="1" smtClean="0"/>
              <a:t>synesthetes</a:t>
            </a:r>
            <a:r>
              <a:rPr lang="en-US" dirty="0" smtClean="0"/>
              <a:t> at varying levels of contrast. </a:t>
            </a:r>
          </a:p>
          <a:p>
            <a:pPr lvl="1"/>
            <a:r>
              <a:rPr lang="en-US" dirty="0" smtClean="0"/>
              <a:t>He found that black letters on a white background triggered </a:t>
            </a:r>
            <a:r>
              <a:rPr lang="en-US" dirty="0" err="1" smtClean="0"/>
              <a:t>synesthetic</a:t>
            </a:r>
            <a:r>
              <a:rPr lang="en-US" dirty="0" smtClean="0"/>
              <a:t> color, as did a white letter on a black background.</a:t>
            </a:r>
            <a:endParaRPr lang="en-US" dirty="0"/>
          </a:p>
          <a:p>
            <a:pPr lvl="1"/>
            <a:r>
              <a:rPr lang="en-US" dirty="0" smtClean="0"/>
              <a:t>However, a gray letter on a light gray background did not induce </a:t>
            </a:r>
            <a:r>
              <a:rPr lang="en-US" dirty="0" err="1" smtClean="0"/>
              <a:t>synesthetic</a:t>
            </a:r>
            <a:r>
              <a:rPr lang="en-US" dirty="0" smtClean="0"/>
              <a:t> color (or at least not with the same strength). </a:t>
            </a:r>
          </a:p>
        </p:txBody>
      </p:sp>
      <p:sp>
        <p:nvSpPr>
          <p:cNvPr id="4" name="TextBox 3"/>
          <p:cNvSpPr txBox="1"/>
          <p:nvPr/>
        </p:nvSpPr>
        <p:spPr>
          <a:xfrm>
            <a:off x="1905000" y="5410200"/>
            <a:ext cx="533400" cy="110799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6600" dirty="0" smtClean="0">
                <a:latin typeface="Aharoni" pitchFamily="2" charset="-79"/>
                <a:cs typeface="Aharoni" pitchFamily="2" charset="-79"/>
              </a:rPr>
              <a:t>F</a:t>
            </a:r>
            <a:endParaRPr lang="en-US" sz="6600" dirty="0">
              <a:latin typeface="Aharoni" pitchFamily="2" charset="-79"/>
              <a:cs typeface="Aharoni" pitchFamily="2" charset="-79"/>
            </a:endParaRPr>
          </a:p>
        </p:txBody>
      </p:sp>
      <p:sp>
        <p:nvSpPr>
          <p:cNvPr id="5" name="TextBox 4"/>
          <p:cNvSpPr txBox="1"/>
          <p:nvPr/>
        </p:nvSpPr>
        <p:spPr>
          <a:xfrm>
            <a:off x="6477000" y="5369004"/>
            <a:ext cx="533400" cy="1107996"/>
          </a:xfrm>
          <a:prstGeom prst="rect">
            <a:avLst/>
          </a:prstGeom>
          <a:solidFill>
            <a:schemeClr val="tx1">
              <a:lumMod val="75000"/>
              <a:lumOff val="25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6600" dirty="0" smtClean="0">
                <a:solidFill>
                  <a:schemeClr val="bg1">
                    <a:lumMod val="50000"/>
                  </a:schemeClr>
                </a:solidFill>
                <a:latin typeface="Aharoni" pitchFamily="2" charset="-79"/>
                <a:cs typeface="Aharoni" pitchFamily="2" charset="-79"/>
              </a:rPr>
              <a:t>F</a:t>
            </a:r>
            <a:endParaRPr lang="en-US" sz="6600" dirty="0">
              <a:solidFill>
                <a:schemeClr val="bg1">
                  <a:lumMod val="50000"/>
                </a:schemeClr>
              </a:solidFill>
              <a:latin typeface="Aharoni" pitchFamily="2" charset="-79"/>
              <a:cs typeface="Aharoni" pitchFamily="2" charset="-79"/>
            </a:endParaRPr>
          </a:p>
        </p:txBody>
      </p:sp>
      <p:sp>
        <p:nvSpPr>
          <p:cNvPr id="6" name="TextBox 5"/>
          <p:cNvSpPr txBox="1"/>
          <p:nvPr/>
        </p:nvSpPr>
        <p:spPr>
          <a:xfrm>
            <a:off x="4114800" y="5410200"/>
            <a:ext cx="533400" cy="1107996"/>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6600" dirty="0" smtClean="0">
                <a:solidFill>
                  <a:schemeClr val="bg1"/>
                </a:solidFill>
                <a:latin typeface="Aharoni" pitchFamily="2" charset="-79"/>
                <a:cs typeface="Aharoni" pitchFamily="2" charset="-79"/>
              </a:rPr>
              <a:t>F</a:t>
            </a:r>
            <a:endParaRPr lang="en-US" sz="6600" dirty="0">
              <a:solidFill>
                <a:schemeClr val="bg1"/>
              </a:solidFill>
              <a:latin typeface="Aharoni" pitchFamily="2" charset="-79"/>
              <a:cs typeface="Aharoni" pitchFamily="2" charset="-79"/>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 in Higher </a:t>
            </a:r>
            <a:r>
              <a:rPr lang="en-US" dirty="0" err="1" smtClean="0"/>
              <a:t>Synesthetes</a:t>
            </a:r>
            <a:endParaRPr lang="en-US" dirty="0"/>
          </a:p>
        </p:txBody>
      </p:sp>
      <p:sp>
        <p:nvSpPr>
          <p:cNvPr id="3" name="Content Placeholder 2"/>
          <p:cNvSpPr>
            <a:spLocks noGrp="1"/>
          </p:cNvSpPr>
          <p:nvPr>
            <p:ph idx="1"/>
          </p:nvPr>
        </p:nvSpPr>
        <p:spPr>
          <a:xfrm>
            <a:off x="304800" y="1828800"/>
            <a:ext cx="8534400" cy="4800600"/>
          </a:xfrm>
        </p:spPr>
        <p:txBody>
          <a:bodyPr/>
          <a:lstStyle/>
          <a:p>
            <a:r>
              <a:rPr lang="en-US" sz="2400" dirty="0" smtClean="0"/>
              <a:t>On the other hand, h</a:t>
            </a:r>
            <a:r>
              <a:rPr lang="en-US" sz="2400" dirty="0" smtClean="0"/>
              <a:t>igher </a:t>
            </a:r>
            <a:r>
              <a:rPr lang="en-US" sz="2400" dirty="0" err="1" smtClean="0"/>
              <a:t>synesthetes</a:t>
            </a:r>
            <a:r>
              <a:rPr lang="en-US" sz="2400" dirty="0" smtClean="0"/>
              <a:t> are not affected by the appearance </a:t>
            </a:r>
            <a:r>
              <a:rPr lang="en-US" sz="2400" dirty="0" smtClean="0"/>
              <a:t>of contrast in their graphemes. </a:t>
            </a:r>
          </a:p>
          <a:p>
            <a:r>
              <a:rPr lang="en-US" sz="2400" dirty="0" smtClean="0"/>
              <a:t>This is because the </a:t>
            </a:r>
            <a:r>
              <a:rPr lang="en-US" sz="2400" i="1" dirty="0" smtClean="0"/>
              <a:t>mere concept </a:t>
            </a:r>
            <a:r>
              <a:rPr lang="en-US" sz="2400" dirty="0" smtClean="0"/>
              <a:t>of a number is able to evoke concurrent colors in higher </a:t>
            </a:r>
            <a:r>
              <a:rPr lang="en-US" sz="2400" dirty="0" err="1" smtClean="0"/>
              <a:t>synesthetes</a:t>
            </a:r>
            <a:r>
              <a:rPr lang="en-US" sz="2400" dirty="0" smtClean="0"/>
              <a:t>. </a:t>
            </a:r>
          </a:p>
          <a:p>
            <a:r>
              <a:rPr lang="en-US" sz="2400" dirty="0" smtClean="0"/>
              <a:t>All higher </a:t>
            </a:r>
            <a:r>
              <a:rPr lang="en-US" sz="2400" dirty="0" err="1" smtClean="0"/>
              <a:t>synesthetes</a:t>
            </a:r>
            <a:r>
              <a:rPr lang="en-US" sz="2400" dirty="0" smtClean="0"/>
              <a:t> have to do in order to trigger </a:t>
            </a:r>
            <a:r>
              <a:rPr lang="en-US" sz="2400" dirty="0" err="1" smtClean="0"/>
              <a:t>synesthetic</a:t>
            </a:r>
            <a:r>
              <a:rPr lang="en-US" sz="2400" dirty="0" smtClean="0"/>
              <a:t> </a:t>
            </a:r>
            <a:r>
              <a:rPr lang="en-US" sz="2400" dirty="0" err="1" smtClean="0"/>
              <a:t>concurrents</a:t>
            </a:r>
            <a:r>
              <a:rPr lang="en-US" sz="2400" dirty="0" smtClean="0"/>
              <a:t> is to think about a number. </a:t>
            </a:r>
            <a:r>
              <a:rPr lang="en-US" sz="2400" dirty="0" err="1" smtClean="0"/>
              <a:t>Eagleman</a:t>
            </a:r>
            <a:r>
              <a:rPr lang="en-US" sz="2400" dirty="0" smtClean="0"/>
              <a:t> (2009) explains this by stating that higher </a:t>
            </a:r>
            <a:r>
              <a:rPr lang="en-US" sz="2400" dirty="0" err="1" smtClean="0"/>
              <a:t>synesthetes</a:t>
            </a:r>
            <a:r>
              <a:rPr lang="en-US" sz="2400" dirty="0" smtClean="0"/>
              <a:t> have more </a:t>
            </a:r>
            <a:r>
              <a:rPr lang="en-US" sz="2400" dirty="0" err="1" smtClean="0"/>
              <a:t>hyperconnectivity</a:t>
            </a:r>
            <a:r>
              <a:rPr lang="en-US" sz="2400" dirty="0" smtClean="0"/>
              <a:t> in the cortex.</a:t>
            </a:r>
          </a:p>
          <a:p>
            <a:pPr lvl="1"/>
            <a:r>
              <a:rPr lang="en-US" sz="1800" dirty="0" smtClean="0"/>
              <a:t>Many higher </a:t>
            </a:r>
            <a:r>
              <a:rPr lang="en-US" sz="1800" dirty="0" err="1" smtClean="0"/>
              <a:t>synesthetes</a:t>
            </a:r>
            <a:r>
              <a:rPr lang="en-US" sz="1800" dirty="0" smtClean="0"/>
              <a:t> experience color </a:t>
            </a:r>
            <a:r>
              <a:rPr lang="en-US" sz="1800" dirty="0" err="1" smtClean="0"/>
              <a:t>concurrents</a:t>
            </a:r>
            <a:r>
              <a:rPr lang="en-US" sz="1800" dirty="0" smtClean="0"/>
              <a:t> even when they see a roman numeral, whereas most lower </a:t>
            </a:r>
            <a:r>
              <a:rPr lang="en-US" sz="1800" dirty="0" err="1" smtClean="0"/>
              <a:t>synesthetes</a:t>
            </a:r>
            <a:r>
              <a:rPr lang="en-US" sz="1800" dirty="0" smtClean="0"/>
              <a:t> do not.</a:t>
            </a:r>
          </a:p>
          <a:p>
            <a:pPr lvl="1"/>
            <a:endParaRPr lang="en-US"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Patterns of “Cross </a:t>
            </a:r>
            <a:r>
              <a:rPr lang="en-US" dirty="0" smtClean="0"/>
              <a:t>T</a:t>
            </a:r>
            <a:r>
              <a:rPr lang="en-US" dirty="0" smtClean="0"/>
              <a:t>alk” in Higher and Lower </a:t>
            </a:r>
            <a:r>
              <a:rPr lang="en-US" dirty="0" err="1" smtClean="0"/>
              <a:t>Synesthetes</a:t>
            </a:r>
            <a:endParaRPr lang="en-US" dirty="0"/>
          </a:p>
        </p:txBody>
      </p:sp>
      <p:sp>
        <p:nvSpPr>
          <p:cNvPr id="3" name="Content Placeholder 2"/>
          <p:cNvSpPr>
            <a:spLocks noGrp="1"/>
          </p:cNvSpPr>
          <p:nvPr>
            <p:ph idx="1"/>
          </p:nvPr>
        </p:nvSpPr>
        <p:spPr>
          <a:xfrm>
            <a:off x="152400" y="1905000"/>
            <a:ext cx="6248400" cy="4625609"/>
          </a:xfrm>
        </p:spPr>
        <p:txBody>
          <a:bodyPr>
            <a:normAutofit fontScale="55000" lnSpcReduction="20000"/>
          </a:bodyPr>
          <a:lstStyle/>
          <a:p>
            <a:r>
              <a:rPr lang="en-US" dirty="0" smtClean="0"/>
              <a:t>In the </a:t>
            </a:r>
            <a:r>
              <a:rPr lang="en-US" dirty="0" err="1" smtClean="0"/>
              <a:t>fusiform</a:t>
            </a:r>
            <a:r>
              <a:rPr lang="en-US" dirty="0" smtClean="0"/>
              <a:t> </a:t>
            </a:r>
            <a:r>
              <a:rPr lang="en-US" dirty="0" err="1" smtClean="0"/>
              <a:t>gyrus</a:t>
            </a:r>
            <a:r>
              <a:rPr lang="en-US" dirty="0" smtClean="0"/>
              <a:t>, which is the only hypothesized </a:t>
            </a:r>
            <a:r>
              <a:rPr lang="en-US" dirty="0" err="1" smtClean="0"/>
              <a:t>hyperconnective</a:t>
            </a:r>
            <a:r>
              <a:rPr lang="en-US" dirty="0" smtClean="0"/>
              <a:t> region in lower </a:t>
            </a:r>
            <a:r>
              <a:rPr lang="en-US" dirty="0" err="1" smtClean="0"/>
              <a:t>synesthetes</a:t>
            </a:r>
            <a:r>
              <a:rPr lang="en-US" dirty="0" smtClean="0"/>
              <a:t>, there is an area called the visual word form area (VWFA). </a:t>
            </a:r>
          </a:p>
          <a:p>
            <a:r>
              <a:rPr lang="en-US" dirty="0" smtClean="0"/>
              <a:t>Hubbard and colleagues hypothesize that in lower </a:t>
            </a:r>
            <a:r>
              <a:rPr lang="en-US" dirty="0" err="1" smtClean="0"/>
              <a:t>synesthetes</a:t>
            </a:r>
            <a:r>
              <a:rPr lang="en-US" dirty="0" smtClean="0"/>
              <a:t>, VWFA is cross talking directly to the V4 color area. This is why it is necessary for lower </a:t>
            </a:r>
            <a:r>
              <a:rPr lang="en-US" dirty="0" err="1" smtClean="0"/>
              <a:t>synesthetes</a:t>
            </a:r>
            <a:r>
              <a:rPr lang="en-US" dirty="0" smtClean="0"/>
              <a:t> to visually perceive the grapheme to trigger </a:t>
            </a:r>
            <a:r>
              <a:rPr lang="en-US" dirty="0" err="1" smtClean="0"/>
              <a:t>synesthetic</a:t>
            </a:r>
            <a:r>
              <a:rPr lang="en-US" dirty="0" smtClean="0"/>
              <a:t> perception</a:t>
            </a:r>
            <a:r>
              <a:rPr lang="en-US" dirty="0" smtClean="0"/>
              <a:t>.</a:t>
            </a:r>
          </a:p>
          <a:p>
            <a:endParaRPr lang="en-US" dirty="0" smtClean="0"/>
          </a:p>
          <a:p>
            <a:endParaRPr lang="en-US" dirty="0" smtClean="0"/>
          </a:p>
          <a:p>
            <a:r>
              <a:rPr lang="en-US" dirty="0" smtClean="0"/>
              <a:t>In higher </a:t>
            </a:r>
            <a:r>
              <a:rPr lang="en-US" dirty="0" err="1" smtClean="0"/>
              <a:t>synesthetes</a:t>
            </a:r>
            <a:r>
              <a:rPr lang="en-US" dirty="0" smtClean="0"/>
              <a:t>, they suggest that V4 is cross talking to </a:t>
            </a:r>
            <a:r>
              <a:rPr lang="en-US" dirty="0" smtClean="0"/>
              <a:t>another region, probably the </a:t>
            </a:r>
            <a:r>
              <a:rPr lang="en-US" dirty="0" smtClean="0"/>
              <a:t>anterior inferior temporal cortex</a:t>
            </a:r>
            <a:r>
              <a:rPr lang="en-US" dirty="0" smtClean="0"/>
              <a:t>.</a:t>
            </a:r>
          </a:p>
          <a:p>
            <a:r>
              <a:rPr lang="en-US" dirty="0" smtClean="0"/>
              <a:t>The AIT cortex is responsible for conceptual representations of words, letters, and numbers rather than the details of their visual forms. </a:t>
            </a:r>
          </a:p>
          <a:p>
            <a:r>
              <a:rPr lang="en-US" dirty="0" smtClean="0"/>
              <a:t>This hypothesis makes sense, because for higher </a:t>
            </a:r>
            <a:r>
              <a:rPr lang="en-US" dirty="0" err="1" smtClean="0"/>
              <a:t>synesthetes</a:t>
            </a:r>
            <a:r>
              <a:rPr lang="en-US" dirty="0" smtClean="0"/>
              <a:t>, color perception is controlled by context and meaning rather than by actual letter/number form.</a:t>
            </a:r>
          </a:p>
          <a:p>
            <a:endParaRPr lang="en-US" dirty="0" smtClean="0"/>
          </a:p>
          <a:p>
            <a:endParaRPr lang="en-US" dirty="0"/>
          </a:p>
        </p:txBody>
      </p:sp>
      <p:pic>
        <p:nvPicPr>
          <p:cNvPr id="4" name="Picture 3" descr="ReadingVWF.jpg"/>
          <p:cNvPicPr>
            <a:picLocks noChangeAspect="1"/>
          </p:cNvPicPr>
          <p:nvPr/>
        </p:nvPicPr>
        <p:blipFill>
          <a:blip r:embed="rId3" cstate="print"/>
          <a:stretch>
            <a:fillRect/>
          </a:stretch>
        </p:blipFill>
        <p:spPr>
          <a:xfrm>
            <a:off x="6553200" y="1828800"/>
            <a:ext cx="1752600" cy="2062119"/>
          </a:xfrm>
          <a:prstGeom prst="rect">
            <a:avLst/>
          </a:prstGeom>
        </p:spPr>
      </p:pic>
      <p:sp>
        <p:nvSpPr>
          <p:cNvPr id="5" name="Oval 4"/>
          <p:cNvSpPr/>
          <p:nvPr/>
        </p:nvSpPr>
        <p:spPr>
          <a:xfrm>
            <a:off x="7620000" y="3276600"/>
            <a:ext cx="152400" cy="152400"/>
          </a:xfrm>
          <a:prstGeom prst="ellipse">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rot="5400000" flipH="1" flipV="1">
            <a:off x="7696200" y="3200400"/>
            <a:ext cx="152400" cy="1524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5" idx="3"/>
          </p:cNvCxnSpPr>
          <p:nvPr/>
        </p:nvCxnSpPr>
        <p:spPr>
          <a:xfrm rot="5400000">
            <a:off x="7642318" y="3200400"/>
            <a:ext cx="206282" cy="20628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2" name="Picture 11" descr="ReadingVWF.jpg"/>
          <p:cNvPicPr>
            <a:picLocks noChangeAspect="1"/>
          </p:cNvPicPr>
          <p:nvPr/>
        </p:nvPicPr>
        <p:blipFill>
          <a:blip r:embed="rId3" cstate="print"/>
          <a:stretch>
            <a:fillRect/>
          </a:stretch>
        </p:blipFill>
        <p:spPr>
          <a:xfrm>
            <a:off x="6553200" y="4414881"/>
            <a:ext cx="1752600" cy="2062119"/>
          </a:xfrm>
          <a:prstGeom prst="rect">
            <a:avLst/>
          </a:prstGeom>
        </p:spPr>
      </p:pic>
      <p:sp>
        <p:nvSpPr>
          <p:cNvPr id="13" name="Oval 12"/>
          <p:cNvSpPr/>
          <p:nvPr/>
        </p:nvSpPr>
        <p:spPr>
          <a:xfrm>
            <a:off x="7696200" y="4953000"/>
            <a:ext cx="381000" cy="381000"/>
          </a:xfrm>
          <a:prstGeom prst="ellipse">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p:nvPr/>
        </p:nvCxnSpPr>
        <p:spPr>
          <a:xfrm rot="5400000">
            <a:off x="7581900" y="5372100"/>
            <a:ext cx="609600" cy="762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a:off x="7581900" y="5295900"/>
            <a:ext cx="609600" cy="762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Angular </a:t>
            </a:r>
            <a:r>
              <a:rPr lang="en-US" dirty="0" err="1" smtClean="0"/>
              <a:t>Gyrus</a:t>
            </a:r>
            <a:r>
              <a:rPr lang="en-US" dirty="0" smtClean="0"/>
              <a:t> Involvement in Higher </a:t>
            </a:r>
            <a:r>
              <a:rPr lang="en-US" dirty="0" err="1" smtClean="0"/>
              <a:t>Synesthetes</a:t>
            </a:r>
            <a:r>
              <a:rPr lang="en-US" dirty="0" smtClean="0"/>
              <a:t> and Metaphors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Regions concerned with more abstract numerical concepts and more sophisticated color processing are located near the angular </a:t>
            </a:r>
            <a:r>
              <a:rPr lang="en-US" dirty="0" err="1" smtClean="0"/>
              <a:t>gyrus</a:t>
            </a:r>
            <a:r>
              <a:rPr lang="en-US" dirty="0" smtClean="0"/>
              <a:t> (</a:t>
            </a:r>
            <a:r>
              <a:rPr lang="en-US" dirty="0" err="1" smtClean="0"/>
              <a:t>Ramachandran</a:t>
            </a:r>
            <a:r>
              <a:rPr lang="en-US" dirty="0" smtClean="0"/>
              <a:t> and Hubbard, 2001).</a:t>
            </a:r>
          </a:p>
          <a:p>
            <a:pPr lvl="1"/>
            <a:r>
              <a:rPr lang="en-US" dirty="0" smtClean="0"/>
              <a:t>For this reason, </a:t>
            </a:r>
            <a:r>
              <a:rPr lang="en-US" dirty="0" err="1" smtClean="0"/>
              <a:t>hyperconnectivity</a:t>
            </a:r>
            <a:r>
              <a:rPr lang="en-US" dirty="0" smtClean="0"/>
              <a:t> in the angular </a:t>
            </a:r>
            <a:r>
              <a:rPr lang="en-US" dirty="0" err="1" smtClean="0"/>
              <a:t>gyrus</a:t>
            </a:r>
            <a:r>
              <a:rPr lang="en-US" dirty="0" smtClean="0"/>
              <a:t> (as is the case with higher </a:t>
            </a:r>
            <a:r>
              <a:rPr lang="en-US" dirty="0" err="1" smtClean="0"/>
              <a:t>synesthetes</a:t>
            </a:r>
            <a:r>
              <a:rPr lang="en-US" dirty="0" smtClean="0"/>
              <a:t>) might lead to evocation of concurrent colors with the mere concept of a number.</a:t>
            </a:r>
          </a:p>
          <a:p>
            <a:pPr lvl="1"/>
            <a:endParaRPr lang="en-US" dirty="0" smtClean="0"/>
          </a:p>
          <a:p>
            <a:r>
              <a:rPr lang="en-US" dirty="0" smtClean="0"/>
              <a:t>The angular </a:t>
            </a:r>
            <a:r>
              <a:rPr lang="en-US" dirty="0" err="1" smtClean="0"/>
              <a:t>gyrus</a:t>
            </a:r>
            <a:r>
              <a:rPr lang="en-US" dirty="0" smtClean="0"/>
              <a:t> is very important in cross-modal sensory interactions within the cortex (given its location at the convergence of the parietal, occipital, and temporal lobes).</a:t>
            </a:r>
          </a:p>
          <a:p>
            <a:endParaRPr lang="en-US" dirty="0" smtClean="0"/>
          </a:p>
          <a:p>
            <a:r>
              <a:rPr lang="en-US" dirty="0" smtClean="0"/>
              <a:t>The angular </a:t>
            </a:r>
            <a:r>
              <a:rPr lang="en-US" dirty="0" err="1" smtClean="0"/>
              <a:t>gyrus</a:t>
            </a:r>
            <a:r>
              <a:rPr lang="en-US" dirty="0" smtClean="0"/>
              <a:t> is also very important for understanding </a:t>
            </a:r>
            <a:r>
              <a:rPr lang="en-US" dirty="0" smtClean="0"/>
              <a:t>metaphors</a:t>
            </a:r>
            <a:r>
              <a:rPr lang="en-US" dirty="0" smtClean="0"/>
              <a:t>, especially cross-sensory metaphors (“hot pink”)</a:t>
            </a:r>
            <a:endParaRPr lang="en-US" dirty="0" smtClean="0"/>
          </a:p>
          <a:p>
            <a:pPr lvl="1"/>
            <a:r>
              <a:rPr lang="en-US" dirty="0" smtClean="0"/>
              <a:t>It has been shown that patients with lesions on the angular </a:t>
            </a:r>
            <a:r>
              <a:rPr lang="en-US" dirty="0" err="1" smtClean="0"/>
              <a:t>gyrus</a:t>
            </a:r>
            <a:r>
              <a:rPr lang="en-US" dirty="0" smtClean="0"/>
              <a:t> have difficulty understanding metaphors and are often very literal-minded (Gardner, et. al. 1975)</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Metaphors and Synesthesia</a:t>
            </a:r>
            <a:endParaRPr lang="en-US" dirty="0"/>
          </a:p>
        </p:txBody>
      </p:sp>
      <p:sp>
        <p:nvSpPr>
          <p:cNvPr id="3" name="Content Placeholder 2"/>
          <p:cNvSpPr>
            <a:spLocks noGrp="1"/>
          </p:cNvSpPr>
          <p:nvPr>
            <p:ph idx="1"/>
          </p:nvPr>
        </p:nvSpPr>
        <p:spPr>
          <a:xfrm>
            <a:off x="152400" y="1676400"/>
            <a:ext cx="6934200" cy="5181600"/>
          </a:xfrm>
        </p:spPr>
        <p:txBody>
          <a:bodyPr>
            <a:normAutofit fontScale="55000" lnSpcReduction="20000"/>
          </a:bodyPr>
          <a:lstStyle/>
          <a:p>
            <a:r>
              <a:rPr lang="en-US" sz="3600" dirty="0" smtClean="0"/>
              <a:t>There is a very high occurrence of synesthesia among poets, artists, and authors. </a:t>
            </a:r>
          </a:p>
          <a:p>
            <a:pPr lvl="1"/>
            <a:r>
              <a:rPr lang="en-US" sz="3300" dirty="0" smtClean="0"/>
              <a:t>Vladimir </a:t>
            </a:r>
            <a:r>
              <a:rPr lang="en-US" sz="3300" dirty="0" smtClean="0"/>
              <a:t>Nabokov</a:t>
            </a:r>
            <a:r>
              <a:rPr lang="en-US" sz="3300" dirty="0" smtClean="0"/>
              <a:t> </a:t>
            </a:r>
            <a:r>
              <a:rPr lang="en-US" sz="3300" dirty="0" smtClean="0"/>
              <a:t>, </a:t>
            </a:r>
            <a:r>
              <a:rPr lang="en-US" sz="3300" dirty="0" err="1" smtClean="0"/>
              <a:t>Wassily</a:t>
            </a:r>
            <a:r>
              <a:rPr lang="en-US" sz="3300" dirty="0" smtClean="0"/>
              <a:t> Kandinsky  and many others were </a:t>
            </a:r>
            <a:r>
              <a:rPr lang="en-US" sz="3300" dirty="0" err="1" smtClean="0"/>
              <a:t>synesthetic</a:t>
            </a:r>
            <a:endParaRPr lang="en-US" sz="3300" dirty="0" smtClean="0"/>
          </a:p>
          <a:p>
            <a:endParaRPr lang="en-US" sz="3600" dirty="0" smtClean="0"/>
          </a:p>
          <a:p>
            <a:r>
              <a:rPr lang="en-US" sz="3600" dirty="0" err="1" smtClean="0"/>
              <a:t>Hyperconnectivity</a:t>
            </a:r>
            <a:r>
              <a:rPr lang="en-US" sz="3600" dirty="0" smtClean="0"/>
              <a:t> in the cortex might </a:t>
            </a:r>
            <a:r>
              <a:rPr lang="en-US" sz="3600" dirty="0" smtClean="0"/>
              <a:t>explain the </a:t>
            </a:r>
            <a:r>
              <a:rPr lang="en-US" sz="3600" dirty="0" smtClean="0"/>
              <a:t>talent that many </a:t>
            </a:r>
            <a:r>
              <a:rPr lang="en-US" sz="3600" dirty="0" err="1" smtClean="0"/>
              <a:t>synesthetes</a:t>
            </a:r>
            <a:r>
              <a:rPr lang="en-US" sz="3600" dirty="0" smtClean="0"/>
              <a:t> have for understanding and creating metaphors.</a:t>
            </a:r>
          </a:p>
          <a:p>
            <a:pPr lvl="1"/>
            <a:r>
              <a:rPr lang="en-US" sz="2900" dirty="0" smtClean="0"/>
              <a:t>There are many ‘</a:t>
            </a:r>
            <a:r>
              <a:rPr lang="en-US" sz="2900" dirty="0" err="1" smtClean="0"/>
              <a:t>synesthetic</a:t>
            </a:r>
            <a:r>
              <a:rPr lang="en-US" sz="2900" dirty="0" smtClean="0"/>
              <a:t> metaphors’ that are common in society: </a:t>
            </a:r>
          </a:p>
          <a:p>
            <a:pPr lvl="2"/>
            <a:r>
              <a:rPr lang="en-US" sz="2500" dirty="0" smtClean="0"/>
              <a:t>Describing a gaudy or bright item of clothing as “loud” or “busy”</a:t>
            </a:r>
          </a:p>
          <a:p>
            <a:pPr lvl="2"/>
            <a:r>
              <a:rPr lang="en-US" sz="2500" dirty="0" smtClean="0"/>
              <a:t>“Green with Jealousy”</a:t>
            </a:r>
          </a:p>
          <a:p>
            <a:endParaRPr lang="en-US" sz="3600" dirty="0" smtClean="0"/>
          </a:p>
          <a:p>
            <a:r>
              <a:rPr lang="en-US" sz="3600" dirty="0" err="1" smtClean="0"/>
              <a:t>Ramachandran</a:t>
            </a:r>
            <a:r>
              <a:rPr lang="en-US" sz="3600" dirty="0" smtClean="0"/>
              <a:t> (2001) describes that in </a:t>
            </a:r>
            <a:r>
              <a:rPr lang="en-US" sz="3600" dirty="0" err="1" smtClean="0"/>
              <a:t>synesthetes</a:t>
            </a:r>
            <a:r>
              <a:rPr lang="en-US" sz="3600" dirty="0" smtClean="0"/>
              <a:t> there </a:t>
            </a:r>
            <a:r>
              <a:rPr lang="en-US" sz="3600" dirty="0" smtClean="0"/>
              <a:t>may be a larger number </a:t>
            </a:r>
            <a:r>
              <a:rPr lang="en-US" sz="3600" dirty="0" smtClean="0"/>
              <a:t>of cross </a:t>
            </a:r>
            <a:r>
              <a:rPr lang="en-US" sz="3600" dirty="0" smtClean="0"/>
              <a:t>connections in specific regions of the right </a:t>
            </a:r>
            <a:r>
              <a:rPr lang="en-US" sz="3600" dirty="0" smtClean="0"/>
              <a:t>hemisphere.</a:t>
            </a:r>
          </a:p>
          <a:p>
            <a:endParaRPr lang="en-US" sz="3600" dirty="0" smtClean="0"/>
          </a:p>
          <a:p>
            <a:r>
              <a:rPr lang="en-US" sz="3600" dirty="0" smtClean="0"/>
              <a:t>In class and in the assigned reading about right </a:t>
            </a:r>
            <a:r>
              <a:rPr lang="en-US" sz="3600" dirty="0" smtClean="0"/>
              <a:t>h</a:t>
            </a:r>
            <a:r>
              <a:rPr lang="en-US" sz="3600" dirty="0" smtClean="0"/>
              <a:t>emisphere language comprehension, we have already looked into the role </a:t>
            </a:r>
            <a:r>
              <a:rPr lang="en-US" sz="3600" dirty="0" smtClean="0"/>
              <a:t>of the right hemisphere in processing </a:t>
            </a:r>
            <a:r>
              <a:rPr lang="en-US" sz="3600" dirty="0" smtClean="0"/>
              <a:t>non-literal aspects </a:t>
            </a:r>
            <a:r>
              <a:rPr lang="en-US" sz="3600" dirty="0" smtClean="0"/>
              <a:t>of </a:t>
            </a:r>
            <a:r>
              <a:rPr lang="en-US" sz="3600" dirty="0" smtClean="0"/>
              <a:t>language</a:t>
            </a:r>
            <a:r>
              <a:rPr lang="en-US" dirty="0" smtClean="0"/>
              <a:t>.</a:t>
            </a:r>
            <a:endParaRPr lang="en-US" sz="4800" dirty="0"/>
          </a:p>
        </p:txBody>
      </p:sp>
      <p:pic>
        <p:nvPicPr>
          <p:cNvPr id="5" name="Picture 4" descr="kandinsky73.jpg"/>
          <p:cNvPicPr>
            <a:picLocks noChangeAspect="1"/>
          </p:cNvPicPr>
          <p:nvPr/>
        </p:nvPicPr>
        <p:blipFill>
          <a:blip r:embed="rId3" cstate="print"/>
          <a:stretch>
            <a:fillRect/>
          </a:stretch>
        </p:blipFill>
        <p:spPr>
          <a:xfrm>
            <a:off x="7162800" y="1676400"/>
            <a:ext cx="1752600" cy="1828800"/>
          </a:xfrm>
          <a:prstGeom prst="rect">
            <a:avLst/>
          </a:prstGeom>
        </p:spPr>
      </p:pic>
      <p:pic>
        <p:nvPicPr>
          <p:cNvPr id="6" name="Picture 5" descr="kandinsky.jpg"/>
          <p:cNvPicPr>
            <a:picLocks noChangeAspect="1"/>
          </p:cNvPicPr>
          <p:nvPr/>
        </p:nvPicPr>
        <p:blipFill>
          <a:blip r:embed="rId4" cstate="print"/>
          <a:stretch>
            <a:fillRect/>
          </a:stretch>
        </p:blipFill>
        <p:spPr>
          <a:xfrm>
            <a:off x="7018376" y="3962400"/>
            <a:ext cx="1897024" cy="20574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Right Hemisphere in</a:t>
            </a:r>
            <a:br>
              <a:rPr lang="en-US" dirty="0" smtClean="0"/>
            </a:br>
            <a:r>
              <a:rPr lang="en-US" dirty="0" smtClean="0"/>
              <a:t> Grapheme </a:t>
            </a:r>
            <a:r>
              <a:rPr lang="en-US" dirty="0" smtClean="0">
                <a:sym typeface="Wingdings" pitchFamily="2" charset="2"/>
              </a:rPr>
              <a:t>Color </a:t>
            </a:r>
            <a:r>
              <a:rPr lang="en-US" dirty="0" smtClean="0"/>
              <a:t>Synesthesia</a:t>
            </a:r>
            <a:endParaRPr lang="en-US" dirty="0"/>
          </a:p>
        </p:txBody>
      </p:sp>
      <p:sp>
        <p:nvSpPr>
          <p:cNvPr id="3" name="Content Placeholder 2"/>
          <p:cNvSpPr>
            <a:spLocks noGrp="1"/>
          </p:cNvSpPr>
          <p:nvPr>
            <p:ph idx="1"/>
          </p:nvPr>
        </p:nvSpPr>
        <p:spPr>
          <a:xfrm>
            <a:off x="0" y="1524001"/>
            <a:ext cx="9144000" cy="4876800"/>
          </a:xfrm>
        </p:spPr>
        <p:txBody>
          <a:bodyPr>
            <a:noAutofit/>
          </a:bodyPr>
          <a:lstStyle/>
          <a:p>
            <a:r>
              <a:rPr lang="en-US" sz="2000" dirty="0" err="1" smtClean="0"/>
              <a:t>Frith</a:t>
            </a:r>
            <a:r>
              <a:rPr lang="en-US" sz="2000" dirty="0" smtClean="0"/>
              <a:t> and </a:t>
            </a:r>
            <a:r>
              <a:rPr lang="en-US" sz="2000" dirty="0" err="1" smtClean="0"/>
              <a:t>Paulescu</a:t>
            </a:r>
            <a:r>
              <a:rPr lang="en-US" sz="2000" dirty="0" smtClean="0"/>
              <a:t>, et. al. (1997) conducted an imaging study on the brains of six female </a:t>
            </a:r>
            <a:r>
              <a:rPr lang="en-US" sz="2000" dirty="0" smtClean="0"/>
              <a:t>grapheme-color </a:t>
            </a:r>
            <a:r>
              <a:rPr lang="en-US" sz="2000" dirty="0" err="1" smtClean="0"/>
              <a:t>synesthetes</a:t>
            </a:r>
            <a:r>
              <a:rPr lang="en-US" sz="2000" dirty="0" smtClean="0"/>
              <a:t>. </a:t>
            </a:r>
          </a:p>
          <a:p>
            <a:pPr lvl="1"/>
            <a:r>
              <a:rPr lang="en-US" sz="1600" dirty="0" smtClean="0"/>
              <a:t>They measured the </a:t>
            </a:r>
            <a:r>
              <a:rPr lang="en-US" sz="1600" dirty="0" err="1" smtClean="0"/>
              <a:t>rCBF</a:t>
            </a:r>
            <a:r>
              <a:rPr lang="en-US" sz="1600" dirty="0" smtClean="0"/>
              <a:t> as the </a:t>
            </a:r>
            <a:r>
              <a:rPr lang="en-US" sz="1600" dirty="0" err="1" smtClean="0"/>
              <a:t>synesthetes</a:t>
            </a:r>
            <a:r>
              <a:rPr lang="en-US" sz="1600" dirty="0" smtClean="0"/>
              <a:t> listened to sets of words (which evoked a color response) and compared the levels of activation with the </a:t>
            </a:r>
            <a:r>
              <a:rPr lang="en-US" sz="1600" dirty="0" err="1" smtClean="0"/>
              <a:t>rCBF</a:t>
            </a:r>
            <a:r>
              <a:rPr lang="en-US" sz="1600" dirty="0" smtClean="0"/>
              <a:t> in the same six </a:t>
            </a:r>
            <a:r>
              <a:rPr lang="en-US" sz="1600" dirty="0" err="1" smtClean="0"/>
              <a:t>synesthetes</a:t>
            </a:r>
            <a:r>
              <a:rPr lang="en-US" sz="1600" dirty="0" smtClean="0"/>
              <a:t> </a:t>
            </a:r>
            <a:r>
              <a:rPr lang="en-US" sz="1600" dirty="0" smtClean="0"/>
              <a:t>as they just listened to plain tones (which do not evoke color in this type of synesthesia)</a:t>
            </a:r>
          </a:p>
          <a:p>
            <a:pPr lvl="1"/>
            <a:r>
              <a:rPr lang="en-US" sz="1600" dirty="0" smtClean="0"/>
              <a:t>What they found to be surprising was that two non-visual regions in the right hemisphere, the middle frontal </a:t>
            </a:r>
            <a:r>
              <a:rPr lang="en-US" sz="1600" dirty="0" err="1" smtClean="0"/>
              <a:t>gyrus</a:t>
            </a:r>
            <a:r>
              <a:rPr lang="en-US" sz="1600" dirty="0" smtClean="0"/>
              <a:t> and the </a:t>
            </a:r>
            <a:r>
              <a:rPr lang="en-US" sz="1600" dirty="0" err="1" smtClean="0"/>
              <a:t>insula</a:t>
            </a:r>
            <a:r>
              <a:rPr lang="en-US" sz="1600" dirty="0" smtClean="0"/>
              <a:t>, were activated during the appearance of color-</a:t>
            </a:r>
            <a:r>
              <a:rPr lang="en-US" sz="1600" dirty="0" err="1" smtClean="0"/>
              <a:t>concurrents</a:t>
            </a:r>
            <a:r>
              <a:rPr lang="en-US" sz="1600" dirty="0" smtClean="0"/>
              <a:t>. </a:t>
            </a:r>
          </a:p>
          <a:p>
            <a:pPr lvl="1"/>
            <a:r>
              <a:rPr lang="en-US" sz="1600" dirty="0" smtClean="0"/>
              <a:t>Normally, these areas are associated with </a:t>
            </a:r>
            <a:r>
              <a:rPr lang="en-US" sz="1600" dirty="0" smtClean="0"/>
              <a:t>functions of complex </a:t>
            </a:r>
            <a:r>
              <a:rPr lang="en-US" sz="1600" dirty="0" smtClean="0"/>
              <a:t>motor control and decision making.</a:t>
            </a:r>
          </a:p>
          <a:p>
            <a:r>
              <a:rPr lang="en-US" sz="2000" dirty="0" smtClean="0"/>
              <a:t>Interestingly, the </a:t>
            </a:r>
            <a:r>
              <a:rPr lang="en-US" sz="2000" dirty="0" err="1" smtClean="0"/>
              <a:t>insula</a:t>
            </a:r>
            <a:r>
              <a:rPr lang="en-US" sz="2000" dirty="0" smtClean="0"/>
              <a:t> </a:t>
            </a:r>
            <a:r>
              <a:rPr lang="en-US" sz="2000" dirty="0" smtClean="0"/>
              <a:t>on the left side showed </a:t>
            </a:r>
            <a:r>
              <a:rPr lang="en-US" sz="2000" dirty="0" smtClean="0"/>
              <a:t>a pronounced </a:t>
            </a:r>
            <a:r>
              <a:rPr lang="en-US" sz="2000" dirty="0" smtClean="0"/>
              <a:t>deactivation complementary to </a:t>
            </a:r>
            <a:r>
              <a:rPr lang="en-US" sz="2000" dirty="0" smtClean="0"/>
              <a:t>activation on </a:t>
            </a:r>
            <a:r>
              <a:rPr lang="en-US" sz="2000" dirty="0" smtClean="0"/>
              <a:t>the right </a:t>
            </a:r>
            <a:r>
              <a:rPr lang="en-US" sz="2000" dirty="0" smtClean="0"/>
              <a:t>side.</a:t>
            </a:r>
          </a:p>
          <a:p>
            <a:endParaRPr lang="en-US" sz="2000" dirty="0" smtClean="0"/>
          </a:p>
          <a:p>
            <a:r>
              <a:rPr lang="en-US" sz="2000" dirty="0" smtClean="0"/>
              <a:t>Ione and Tyler, et. al. (2004) offer and explanation of these results.</a:t>
            </a:r>
          </a:p>
          <a:p>
            <a:pPr lvl="1"/>
            <a:r>
              <a:rPr lang="en-US" sz="1600" dirty="0" smtClean="0"/>
              <a:t>“...they </a:t>
            </a:r>
            <a:r>
              <a:rPr lang="en-US" sz="1600" dirty="0" smtClean="0"/>
              <a:t>represent a </a:t>
            </a:r>
            <a:r>
              <a:rPr lang="en-US" sz="1600" dirty="0" smtClean="0"/>
              <a:t>control mechanism </a:t>
            </a:r>
            <a:r>
              <a:rPr lang="en-US" sz="1600" dirty="0" smtClean="0"/>
              <a:t>by which the synesthete brain </a:t>
            </a:r>
            <a:r>
              <a:rPr lang="en-US" sz="1600" dirty="0" smtClean="0"/>
              <a:t>switches from </a:t>
            </a:r>
            <a:r>
              <a:rPr lang="en-US" sz="1600" dirty="0" smtClean="0"/>
              <a:t>a predominant left-hemisphere activation </a:t>
            </a:r>
            <a:r>
              <a:rPr lang="en-US" sz="1600" dirty="0" smtClean="0"/>
              <a:t>of speech </a:t>
            </a:r>
            <a:r>
              <a:rPr lang="en-US" sz="1600" dirty="0" smtClean="0"/>
              <a:t>(since five of the six </a:t>
            </a:r>
            <a:r>
              <a:rPr lang="en-US" sz="1600" dirty="0" err="1" smtClean="0"/>
              <a:t>synesthetes</a:t>
            </a:r>
            <a:r>
              <a:rPr lang="en-US" sz="1600" dirty="0" smtClean="0"/>
              <a:t> tested </a:t>
            </a:r>
            <a:r>
              <a:rPr lang="en-US" sz="1600" dirty="0" smtClean="0"/>
              <a:t>were right-handed</a:t>
            </a:r>
            <a:r>
              <a:rPr lang="en-US" sz="1600" dirty="0" smtClean="0"/>
              <a:t>, and therefore would have had </a:t>
            </a:r>
            <a:r>
              <a:rPr lang="en-US" sz="1600" dirty="0" smtClean="0"/>
              <a:t>left hemisphere dominance</a:t>
            </a:r>
            <a:r>
              <a:rPr lang="en-US" sz="1600" dirty="0" smtClean="0"/>
              <a:t>) to a </a:t>
            </a:r>
            <a:r>
              <a:rPr lang="en-US" sz="1600" dirty="0" smtClean="0"/>
              <a:t>right-hemisphere activation </a:t>
            </a:r>
            <a:r>
              <a:rPr lang="en-US" sz="1600" dirty="0" smtClean="0"/>
              <a:t>of verbal associations not </a:t>
            </a:r>
            <a:r>
              <a:rPr lang="en-US" sz="1600" dirty="0" smtClean="0"/>
              <a:t>normally accessible </a:t>
            </a:r>
            <a:r>
              <a:rPr lang="en-US" sz="1600" dirty="0" smtClean="0"/>
              <a:t>in non-</a:t>
            </a:r>
            <a:r>
              <a:rPr lang="en-US" sz="1600" dirty="0" err="1" smtClean="0"/>
              <a:t>synesthetes</a:t>
            </a:r>
            <a:r>
              <a:rPr lang="en-US" sz="1600" dirty="0" smtClean="0"/>
              <a:t>.”</a:t>
            </a:r>
            <a:endParaRPr lang="en-US" sz="16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Synesthesia and Brain Damage</a:t>
            </a:r>
            <a:br>
              <a:rPr lang="en-US" dirty="0" smtClean="0"/>
            </a:br>
            <a:r>
              <a:rPr lang="en-US" dirty="0" smtClean="0"/>
              <a:t>from Ione and Tyler, et. al. (2004)</a:t>
            </a:r>
            <a:endParaRPr lang="en-US" dirty="0"/>
          </a:p>
        </p:txBody>
      </p:sp>
      <p:sp>
        <p:nvSpPr>
          <p:cNvPr id="3" name="Content Placeholder 2"/>
          <p:cNvSpPr>
            <a:spLocks noGrp="1"/>
          </p:cNvSpPr>
          <p:nvPr>
            <p:ph idx="1"/>
          </p:nvPr>
        </p:nvSpPr>
        <p:spPr>
          <a:xfrm>
            <a:off x="152400" y="1775191"/>
            <a:ext cx="8991600" cy="4625609"/>
          </a:xfrm>
        </p:spPr>
        <p:txBody>
          <a:bodyPr/>
          <a:lstStyle/>
          <a:p>
            <a:r>
              <a:rPr lang="en-US" dirty="0" smtClean="0"/>
              <a:t>One man’s synesthesia disappeared after the removal of a large cystic mass extending from his temporal lobe to midbrain</a:t>
            </a:r>
          </a:p>
          <a:p>
            <a:r>
              <a:rPr lang="en-US" dirty="0" smtClean="0"/>
              <a:t>Another </a:t>
            </a:r>
            <a:r>
              <a:rPr lang="en-US" dirty="0" err="1" smtClean="0"/>
              <a:t>synesthetic</a:t>
            </a:r>
            <a:r>
              <a:rPr lang="en-US" dirty="0" smtClean="0"/>
              <a:t> artist, Jonathan I., became colorblind after a car accident. He completely lost his color-</a:t>
            </a:r>
            <a:r>
              <a:rPr lang="en-US" dirty="0" err="1" smtClean="0"/>
              <a:t>concurrents</a:t>
            </a:r>
            <a:r>
              <a:rPr lang="en-US" dirty="0" smtClean="0"/>
              <a:t> with graphemes and numbers. He also stopped dreaming in color.</a:t>
            </a:r>
          </a:p>
          <a:p>
            <a:r>
              <a:rPr lang="en-US" dirty="0" smtClean="0"/>
              <a:t>Patients with temporal-lobe epilepsy hav</a:t>
            </a:r>
            <a:r>
              <a:rPr lang="en-US" dirty="0" smtClean="0"/>
              <a:t>e a tendency to experience </a:t>
            </a:r>
            <a:r>
              <a:rPr lang="en-US" dirty="0" err="1" smtClean="0"/>
              <a:t>synesthetic</a:t>
            </a:r>
            <a:r>
              <a:rPr lang="en-US" dirty="0" smtClean="0"/>
              <a:t> perception.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152400" y="1600200"/>
            <a:ext cx="8839200" cy="5257799"/>
          </a:xfrm>
        </p:spPr>
        <p:txBody>
          <a:bodyPr>
            <a:normAutofit/>
          </a:bodyPr>
          <a:lstStyle/>
          <a:p>
            <a:r>
              <a:rPr lang="en-US" sz="2000" dirty="0" smtClean="0"/>
              <a:t>The two main existing hypotheses, the cross-talk (or </a:t>
            </a:r>
            <a:r>
              <a:rPr lang="en-US" sz="2000" dirty="0" err="1" smtClean="0"/>
              <a:t>hyperconnectivity</a:t>
            </a:r>
            <a:r>
              <a:rPr lang="en-US" sz="2000" dirty="0" smtClean="0"/>
              <a:t>) hypothesis and the </a:t>
            </a:r>
            <a:r>
              <a:rPr lang="en-US" sz="2000" dirty="0" err="1" smtClean="0"/>
              <a:t>dishibition</a:t>
            </a:r>
            <a:r>
              <a:rPr lang="en-US" sz="2000" dirty="0" smtClean="0"/>
              <a:t> hypothesis both make valid arguments as to explain the mechanics of synesthesia in the cortex</a:t>
            </a:r>
          </a:p>
          <a:p>
            <a:pPr lvl="1"/>
            <a:r>
              <a:rPr lang="en-US" sz="1800" dirty="0" smtClean="0"/>
              <a:t>The cross-talk hypothesis is more widely applicable and testable</a:t>
            </a:r>
          </a:p>
          <a:p>
            <a:pPr lvl="1"/>
            <a:endParaRPr lang="en-US" sz="1800" dirty="0" smtClean="0"/>
          </a:p>
          <a:p>
            <a:r>
              <a:rPr lang="en-US" sz="2000" dirty="0" smtClean="0"/>
              <a:t>It is likely that (non pharmacologically-induced)  </a:t>
            </a:r>
            <a:r>
              <a:rPr lang="en-US" sz="2000" dirty="0" err="1" smtClean="0"/>
              <a:t>grapheme</a:t>
            </a:r>
            <a:r>
              <a:rPr lang="en-US" sz="2000" dirty="0" err="1" smtClean="0">
                <a:sym typeface="Wingdings" pitchFamily="2" charset="2"/>
              </a:rPr>
              <a:t>color</a:t>
            </a:r>
            <a:r>
              <a:rPr lang="en-US" sz="2000" dirty="0" smtClean="0">
                <a:sym typeface="Wingdings" pitchFamily="2" charset="2"/>
              </a:rPr>
              <a:t> synesthesia is the result of </a:t>
            </a:r>
            <a:r>
              <a:rPr lang="en-US" sz="2000" dirty="0" err="1" smtClean="0">
                <a:sym typeface="Wingdings" pitchFamily="2" charset="2"/>
              </a:rPr>
              <a:t>hyperconnectivity</a:t>
            </a:r>
            <a:r>
              <a:rPr lang="en-US" sz="2000" dirty="0" smtClean="0">
                <a:sym typeface="Wingdings" pitchFamily="2" charset="2"/>
              </a:rPr>
              <a:t> in the cortex, possibly as a result of a genetic mutation that disrupts neural pruning.</a:t>
            </a:r>
          </a:p>
          <a:p>
            <a:endParaRPr lang="en-US" sz="2000" dirty="0" smtClean="0">
              <a:sym typeface="Wingdings" pitchFamily="2" charset="2"/>
            </a:endParaRPr>
          </a:p>
          <a:p>
            <a:r>
              <a:rPr lang="en-US" sz="2000" dirty="0" smtClean="0">
                <a:sym typeface="Wingdings" pitchFamily="2" charset="2"/>
              </a:rPr>
              <a:t>The V4 color region in the </a:t>
            </a:r>
            <a:r>
              <a:rPr lang="en-US" sz="2000" dirty="0" err="1" smtClean="0">
                <a:sym typeface="Wingdings" pitchFamily="2" charset="2"/>
              </a:rPr>
              <a:t>fusiform</a:t>
            </a:r>
            <a:r>
              <a:rPr lang="en-US" sz="2000" dirty="0" smtClean="0">
                <a:sym typeface="Wingdings" pitchFamily="2" charset="2"/>
              </a:rPr>
              <a:t> </a:t>
            </a:r>
            <a:r>
              <a:rPr lang="en-US" sz="2000" dirty="0" err="1" smtClean="0">
                <a:sym typeface="Wingdings" pitchFamily="2" charset="2"/>
              </a:rPr>
              <a:t>gyrus</a:t>
            </a:r>
            <a:r>
              <a:rPr lang="en-US" sz="2000" dirty="0" smtClean="0">
                <a:sym typeface="Wingdings" pitchFamily="2" charset="2"/>
              </a:rPr>
              <a:t> is definitely involved in the experience of color-grapheme synesthesia. </a:t>
            </a:r>
          </a:p>
          <a:p>
            <a:pPr lvl="1"/>
            <a:r>
              <a:rPr lang="en-US" sz="1800" dirty="0" smtClean="0">
                <a:sym typeface="Wingdings" pitchFamily="2" charset="2"/>
              </a:rPr>
              <a:t>Many studies demonstrate that the neural cortices of grapheme-color </a:t>
            </a:r>
            <a:r>
              <a:rPr lang="en-US" sz="1800" dirty="0" err="1" smtClean="0">
                <a:sym typeface="Wingdings" pitchFamily="2" charset="2"/>
              </a:rPr>
              <a:t>synesthetes</a:t>
            </a:r>
            <a:r>
              <a:rPr lang="en-US" sz="1800" dirty="0" smtClean="0">
                <a:sym typeface="Wingdings" pitchFamily="2" charset="2"/>
              </a:rPr>
              <a:t> have abnormal excitatory connections between V4 and other sensory areas.</a:t>
            </a:r>
          </a:p>
          <a:p>
            <a:pPr lvl="1"/>
            <a:r>
              <a:rPr lang="en-US" sz="1800" dirty="0" smtClean="0">
                <a:sym typeface="Wingdings" pitchFamily="2" charset="2"/>
              </a:rPr>
              <a:t>The variance among subjects in degree and extent of these connections likely explains the differences in perception of color-</a:t>
            </a:r>
            <a:r>
              <a:rPr lang="en-US" sz="1800" dirty="0" err="1" smtClean="0">
                <a:sym typeface="Wingdings" pitchFamily="2" charset="2"/>
              </a:rPr>
              <a:t>concurrents</a:t>
            </a:r>
            <a:r>
              <a:rPr lang="en-US" sz="1800" dirty="0" smtClean="0">
                <a:sym typeface="Wingdings" pitchFamily="2" charset="2"/>
              </a:rPr>
              <a:t> across grapheme-color </a:t>
            </a:r>
            <a:r>
              <a:rPr lang="en-US" sz="1800" dirty="0" err="1" smtClean="0">
                <a:sym typeface="Wingdings" pitchFamily="2" charset="2"/>
              </a:rPr>
              <a:t>synesthetes</a:t>
            </a:r>
            <a:r>
              <a:rPr lang="en-US" sz="1800" dirty="0" smtClean="0">
                <a:sym typeface="Wingdings" pitchFamily="2" charset="2"/>
              </a:rPr>
              <a:t>.</a:t>
            </a:r>
          </a:p>
          <a:p>
            <a:pPr lvl="1"/>
            <a:endParaRPr lang="en-US" sz="2000" dirty="0" smtClean="0">
              <a:sym typeface="Wingdings" pitchFamily="2" charset="2"/>
            </a:endParaRPr>
          </a:p>
          <a:p>
            <a:pPr lvl="1"/>
            <a:endParaRPr lang="en-US" sz="2000" dirty="0" smtClean="0"/>
          </a:p>
          <a:p>
            <a:endParaRPr lang="en-US" sz="24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0" y="1447800"/>
            <a:ext cx="9144000" cy="5410199"/>
          </a:xfrm>
        </p:spPr>
        <p:txBody>
          <a:bodyPr>
            <a:normAutofit/>
          </a:bodyPr>
          <a:lstStyle/>
          <a:p>
            <a:r>
              <a:rPr lang="en-US" sz="1800" dirty="0" smtClean="0"/>
              <a:t>Ione, A &amp;Tyler, C (2004). Synesthesia: Is F Sharp Colored Violet? </a:t>
            </a:r>
            <a:r>
              <a:rPr lang="en-US" sz="1800" i="1" dirty="0" smtClean="0"/>
              <a:t>Journal of the History of the </a:t>
            </a:r>
            <a:r>
              <a:rPr lang="en-US" sz="1800" i="1" dirty="0" smtClean="0"/>
              <a:t>Neurosciences</a:t>
            </a:r>
            <a:r>
              <a:rPr lang="en-US" sz="1800" dirty="0" smtClean="0"/>
              <a:t> Vol</a:t>
            </a:r>
            <a:r>
              <a:rPr lang="en-US" sz="1800" dirty="0" smtClean="0"/>
              <a:t>. 13, No. 1, pp. </a:t>
            </a:r>
            <a:r>
              <a:rPr lang="en-US" sz="1800" dirty="0" smtClean="0"/>
              <a:t>58–65</a:t>
            </a:r>
          </a:p>
          <a:p>
            <a:r>
              <a:rPr lang="en-US" sz="1800" dirty="0" err="1" smtClean="0"/>
              <a:t>Grossenbacher</a:t>
            </a:r>
            <a:r>
              <a:rPr lang="en-US" sz="1800" dirty="0" smtClean="0"/>
              <a:t>, P. &amp; Lovelace, C (2001). Mechanisms of Synesthesia: Cognitive and Physiological Constraints. </a:t>
            </a:r>
            <a:r>
              <a:rPr lang="en-US" sz="1800" i="1" dirty="0" smtClean="0"/>
              <a:t>Trends in Cognitive Neurosciences </a:t>
            </a:r>
            <a:r>
              <a:rPr lang="en-US" sz="1800" dirty="0" smtClean="0"/>
              <a:t>Vol. 5, No. 1, pp. 36-41</a:t>
            </a:r>
          </a:p>
          <a:p>
            <a:r>
              <a:rPr lang="en-US" sz="1800" dirty="0" err="1" smtClean="0"/>
              <a:t>Ramachandran</a:t>
            </a:r>
            <a:r>
              <a:rPr lang="en-US" sz="1800" dirty="0" smtClean="0"/>
              <a:t>, V. &amp; Hubbard, E. (2001). Psychophysical Investigations into the Neural Basis of </a:t>
            </a:r>
            <a:r>
              <a:rPr lang="en-US" sz="1800" dirty="0" err="1" smtClean="0"/>
              <a:t>Synaesthesia</a:t>
            </a:r>
            <a:r>
              <a:rPr lang="en-US" sz="1800" dirty="0" smtClean="0"/>
              <a:t>. </a:t>
            </a:r>
            <a:r>
              <a:rPr lang="en-US" sz="1800" i="1" dirty="0" smtClean="0"/>
              <a:t>Proceedings of the Royal Society of London B </a:t>
            </a:r>
            <a:r>
              <a:rPr lang="en-US" sz="1800" dirty="0" smtClean="0"/>
              <a:t>268:979-983</a:t>
            </a:r>
          </a:p>
          <a:p>
            <a:r>
              <a:rPr lang="en-US" sz="1800" dirty="0" err="1" smtClean="0"/>
              <a:t>Ramachandran</a:t>
            </a:r>
            <a:r>
              <a:rPr lang="en-US" sz="1800" dirty="0" smtClean="0"/>
              <a:t>, V. &amp; Hubbard, E. (2001). </a:t>
            </a:r>
            <a:r>
              <a:rPr lang="en-US" sz="1800" dirty="0" err="1" smtClean="0"/>
              <a:t>Synaesthesia</a:t>
            </a:r>
            <a:r>
              <a:rPr lang="en-US" sz="1800" dirty="0" smtClean="0"/>
              <a:t>-A window into perception, thought, and language. </a:t>
            </a:r>
            <a:r>
              <a:rPr lang="en-US" sz="1800" i="1" dirty="0" smtClean="0"/>
              <a:t>Journal of Consciousness Studies </a:t>
            </a:r>
            <a:r>
              <a:rPr lang="en-US" sz="1800" dirty="0" smtClean="0"/>
              <a:t>8(12): 3-34.</a:t>
            </a:r>
          </a:p>
          <a:p>
            <a:r>
              <a:rPr lang="en-US" sz="1800" dirty="0" err="1" smtClean="0"/>
              <a:t>Eagleman</a:t>
            </a:r>
            <a:r>
              <a:rPr lang="en-US" sz="1800" dirty="0" smtClean="0"/>
              <a:t>, D. &amp; </a:t>
            </a:r>
            <a:r>
              <a:rPr lang="en-US" sz="1800" dirty="0" err="1" smtClean="0"/>
              <a:t>Goodale</a:t>
            </a:r>
            <a:r>
              <a:rPr lang="en-US" sz="1800" dirty="0" smtClean="0"/>
              <a:t>, M (in press). Why Color Synesthesia Involves More Than Color.</a:t>
            </a:r>
          </a:p>
          <a:p>
            <a:pPr>
              <a:buNone/>
            </a:pPr>
            <a:r>
              <a:rPr lang="en-US" sz="1800" dirty="0" smtClean="0"/>
              <a:t> </a:t>
            </a:r>
            <a:r>
              <a:rPr lang="en-US" sz="1800" i="1" dirty="0" smtClean="0"/>
              <a:t>Trends in Cognitive Neurosciences</a:t>
            </a:r>
            <a:r>
              <a:rPr lang="en-US" sz="1800" dirty="0" smtClean="0"/>
              <a:t>.</a:t>
            </a:r>
          </a:p>
          <a:p>
            <a:r>
              <a:rPr lang="en-US" sz="1800" dirty="0" err="1" smtClean="0"/>
              <a:t>Paulescu</a:t>
            </a:r>
            <a:r>
              <a:rPr lang="en-US" sz="1800" dirty="0" smtClean="0"/>
              <a:t>, E. et al. (1995) </a:t>
            </a:r>
            <a:r>
              <a:rPr lang="en-US" sz="1800" dirty="0" smtClean="0"/>
              <a:t>. The </a:t>
            </a:r>
            <a:r>
              <a:rPr lang="en-US" sz="1800" dirty="0" smtClean="0"/>
              <a:t>physiology of </a:t>
            </a:r>
            <a:r>
              <a:rPr lang="en-US" sz="1800" dirty="0" err="1" smtClean="0"/>
              <a:t>coloured</a:t>
            </a:r>
            <a:r>
              <a:rPr lang="en-US" sz="1800" dirty="0" smtClean="0"/>
              <a:t> hearing</a:t>
            </a:r>
            <a:r>
              <a:rPr lang="en-US" sz="1800" dirty="0" smtClean="0"/>
              <a:t>: a PET activation study of </a:t>
            </a:r>
            <a:r>
              <a:rPr lang="en-US" sz="1800" dirty="0" err="1" smtClean="0"/>
              <a:t>colour</a:t>
            </a:r>
            <a:r>
              <a:rPr lang="en-US" sz="1800" dirty="0" smtClean="0"/>
              <a:t>-word </a:t>
            </a:r>
            <a:r>
              <a:rPr lang="en-US" sz="1800" dirty="0" err="1" smtClean="0"/>
              <a:t>synaesthesia</a:t>
            </a:r>
            <a:r>
              <a:rPr lang="en-US" sz="1800" dirty="0" smtClean="0"/>
              <a:t>. </a:t>
            </a:r>
            <a:r>
              <a:rPr lang="en-US" sz="1800" i="1" dirty="0" smtClean="0"/>
              <a:t>Brain</a:t>
            </a:r>
            <a:r>
              <a:rPr lang="en-US" sz="1800" dirty="0" smtClean="0"/>
              <a:t> 118</a:t>
            </a:r>
            <a:r>
              <a:rPr lang="en-US" sz="1800" dirty="0" smtClean="0"/>
              <a:t>, </a:t>
            </a:r>
            <a:r>
              <a:rPr lang="en-US" sz="1800" dirty="0" smtClean="0"/>
              <a:t>661–676</a:t>
            </a:r>
          </a:p>
          <a:p>
            <a:r>
              <a:rPr lang="en-US" sz="1800" dirty="0" err="1" smtClean="0"/>
              <a:t>Eagleman</a:t>
            </a:r>
            <a:r>
              <a:rPr lang="en-US" sz="1800" dirty="0" smtClean="0"/>
              <a:t>, D and </a:t>
            </a:r>
            <a:r>
              <a:rPr lang="en-US" sz="1800" dirty="0" err="1" smtClean="0"/>
              <a:t>Cytowic</a:t>
            </a:r>
            <a:r>
              <a:rPr lang="en-US" sz="1800" dirty="0" smtClean="0"/>
              <a:t>, R. </a:t>
            </a:r>
            <a:r>
              <a:rPr lang="en-US" sz="1800" i="1" dirty="0" smtClean="0"/>
              <a:t>Wednesday is Indigo Blue</a:t>
            </a:r>
            <a:r>
              <a:rPr lang="en-US" sz="1800" dirty="0" smtClean="0"/>
              <a:t>. 2009 MIT Press, Cambridge, MA. Print.</a:t>
            </a:r>
          </a:p>
          <a:p>
            <a:r>
              <a:rPr lang="en-US" sz="1800" dirty="0" smtClean="0"/>
              <a:t>Lawson, R. “Post-Hypnotic </a:t>
            </a:r>
            <a:r>
              <a:rPr lang="en-US" sz="1800" dirty="0" err="1" smtClean="0"/>
              <a:t>Synaesthesia</a:t>
            </a:r>
            <a:r>
              <a:rPr lang="en-US" sz="1800" dirty="0" smtClean="0"/>
              <a:t>”. </a:t>
            </a:r>
            <a:r>
              <a:rPr lang="en-US" sz="1800" i="1" dirty="0" smtClean="0"/>
              <a:t>Rebecca P. Lawson Ph.D. Student. </a:t>
            </a:r>
            <a:r>
              <a:rPr lang="en-US" sz="1800" dirty="0" smtClean="0"/>
              <a:t>https://rebeccaplawson.webs.com. April 2010.</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about Synesthesia</a:t>
            </a:r>
            <a:endParaRPr lang="en-US" dirty="0"/>
          </a:p>
        </p:txBody>
      </p:sp>
      <p:sp>
        <p:nvSpPr>
          <p:cNvPr id="3" name="Content Placeholder 2"/>
          <p:cNvSpPr>
            <a:spLocks noGrp="1"/>
          </p:cNvSpPr>
          <p:nvPr>
            <p:ph idx="1"/>
          </p:nvPr>
        </p:nvSpPr>
        <p:spPr>
          <a:xfrm>
            <a:off x="152400" y="1752600"/>
            <a:ext cx="8991600" cy="5334000"/>
          </a:xfrm>
        </p:spPr>
        <p:txBody>
          <a:bodyPr>
            <a:normAutofit fontScale="55000" lnSpcReduction="20000"/>
          </a:bodyPr>
          <a:lstStyle/>
          <a:p>
            <a:r>
              <a:rPr lang="en-US" dirty="0" smtClean="0"/>
              <a:t>Many </a:t>
            </a:r>
            <a:r>
              <a:rPr lang="en-US" dirty="0" err="1" smtClean="0"/>
              <a:t>synesthetes</a:t>
            </a:r>
            <a:r>
              <a:rPr lang="en-US" dirty="0" smtClean="0"/>
              <a:t> do not realize that their perception of the world is unusual until they attempt to talk to someone about it. </a:t>
            </a:r>
          </a:p>
          <a:p>
            <a:pPr lvl="1"/>
            <a:r>
              <a:rPr lang="en-US" dirty="0" smtClean="0"/>
              <a:t>When this happens, it can be frustrating, because it is understandably difficult for non-</a:t>
            </a:r>
            <a:r>
              <a:rPr lang="en-US" dirty="0" err="1" smtClean="0"/>
              <a:t>synesthetes</a:t>
            </a:r>
            <a:r>
              <a:rPr lang="en-US" dirty="0" smtClean="0"/>
              <a:t> to understand the </a:t>
            </a:r>
            <a:r>
              <a:rPr lang="en-US" dirty="0" err="1" smtClean="0"/>
              <a:t>synesthetic</a:t>
            </a:r>
            <a:r>
              <a:rPr lang="en-US" dirty="0" smtClean="0"/>
              <a:t> world. </a:t>
            </a:r>
          </a:p>
          <a:p>
            <a:pPr lvl="1"/>
            <a:endParaRPr lang="en-US" dirty="0" smtClean="0"/>
          </a:p>
          <a:p>
            <a:r>
              <a:rPr lang="en-US" dirty="0" err="1" smtClean="0"/>
              <a:t>Synesthesias</a:t>
            </a:r>
            <a:r>
              <a:rPr lang="en-US" dirty="0" smtClean="0"/>
              <a:t> frequently co-occur. </a:t>
            </a:r>
          </a:p>
          <a:p>
            <a:pPr lvl="1"/>
            <a:r>
              <a:rPr lang="en-US" dirty="0" smtClean="0"/>
              <a:t>Having one type of synesthesia makes you 50% more likely to have a second type (</a:t>
            </a:r>
            <a:r>
              <a:rPr lang="en-US" dirty="0" err="1" smtClean="0"/>
              <a:t>Eagleman</a:t>
            </a:r>
            <a:r>
              <a:rPr lang="en-US" dirty="0" smtClean="0"/>
              <a:t> and </a:t>
            </a:r>
            <a:r>
              <a:rPr lang="en-US" dirty="0" err="1" smtClean="0"/>
              <a:t>Cytowic</a:t>
            </a:r>
            <a:r>
              <a:rPr lang="en-US" dirty="0" smtClean="0"/>
              <a:t>, 2009)</a:t>
            </a:r>
          </a:p>
          <a:p>
            <a:pPr lvl="1"/>
            <a:endParaRPr lang="en-US" dirty="0" smtClean="0"/>
          </a:p>
          <a:p>
            <a:r>
              <a:rPr lang="en-US" dirty="0" smtClean="0"/>
              <a:t>Synesthesia tends to be more common in children, and more common in women.</a:t>
            </a:r>
          </a:p>
          <a:p>
            <a:pPr lvl="1"/>
            <a:r>
              <a:rPr lang="en-US" dirty="0" smtClean="0"/>
              <a:t>  72% of self-reported </a:t>
            </a:r>
            <a:r>
              <a:rPr lang="en-US" dirty="0" err="1" smtClean="0"/>
              <a:t>synesthetes</a:t>
            </a:r>
            <a:r>
              <a:rPr lang="en-US" dirty="0" smtClean="0"/>
              <a:t> are female, says The Synesthesia List website.</a:t>
            </a:r>
          </a:p>
          <a:p>
            <a:endParaRPr lang="en-US" dirty="0" smtClean="0"/>
          </a:p>
          <a:p>
            <a:r>
              <a:rPr lang="en-US" dirty="0" smtClean="0"/>
              <a:t>Most </a:t>
            </a:r>
            <a:r>
              <a:rPr lang="en-US" dirty="0" err="1" smtClean="0"/>
              <a:t>synesthetes</a:t>
            </a:r>
            <a:r>
              <a:rPr lang="en-US" dirty="0" smtClean="0"/>
              <a:t> report having had </a:t>
            </a:r>
            <a:r>
              <a:rPr lang="en-US" dirty="0" err="1" smtClean="0"/>
              <a:t>synesthetic</a:t>
            </a:r>
            <a:r>
              <a:rPr lang="en-US" dirty="0" smtClean="0"/>
              <a:t> perception since childhood, although synesthesia can also be caused by brain damage or by psychoactive drugs such as LSD.</a:t>
            </a:r>
          </a:p>
          <a:p>
            <a:endParaRPr lang="en-US" dirty="0" smtClean="0"/>
          </a:p>
          <a:p>
            <a:r>
              <a:rPr lang="en-US" dirty="0" smtClean="0"/>
              <a:t>In some cases, synesthesia disappears later in life, usually after puberty. </a:t>
            </a:r>
          </a:p>
          <a:p>
            <a:endParaRPr lang="en-US" dirty="0" smtClean="0"/>
          </a:p>
          <a:p>
            <a:r>
              <a:rPr lang="en-US" dirty="0" smtClean="0"/>
              <a:t>Synesthesia tends to run in families.</a:t>
            </a:r>
          </a:p>
          <a:p>
            <a:endParaRPr lang="en-US" dirty="0" smtClean="0"/>
          </a:p>
          <a:p>
            <a:r>
              <a:rPr lang="en-US" dirty="0" smtClean="0"/>
              <a:t>The first known reports of synesthesia come from Francis Galton in 1880.</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Synesthesia</a:t>
            </a:r>
            <a:endParaRPr lang="en-US" dirty="0"/>
          </a:p>
        </p:txBody>
      </p:sp>
      <p:sp>
        <p:nvSpPr>
          <p:cNvPr id="3" name="Content Placeholder 2"/>
          <p:cNvSpPr>
            <a:spLocks noGrp="1"/>
          </p:cNvSpPr>
          <p:nvPr>
            <p:ph idx="1"/>
          </p:nvPr>
        </p:nvSpPr>
        <p:spPr>
          <a:xfrm>
            <a:off x="228600" y="1524000"/>
            <a:ext cx="8686800" cy="5257800"/>
          </a:xfrm>
        </p:spPr>
        <p:txBody>
          <a:bodyPr>
            <a:normAutofit fontScale="62500" lnSpcReduction="20000"/>
          </a:bodyPr>
          <a:lstStyle/>
          <a:p>
            <a:r>
              <a:rPr lang="en-US" dirty="0" smtClean="0"/>
              <a:t>It is estimated that 1/23 people have some type of synesthesia (</a:t>
            </a:r>
            <a:r>
              <a:rPr lang="en-US" dirty="0" err="1" smtClean="0"/>
              <a:t>Simner</a:t>
            </a:r>
            <a:r>
              <a:rPr lang="en-US" dirty="0" smtClean="0"/>
              <a:t>, et. al. 2005)</a:t>
            </a:r>
          </a:p>
          <a:p>
            <a:endParaRPr lang="en-US" dirty="0" smtClean="0"/>
          </a:p>
          <a:p>
            <a:r>
              <a:rPr lang="en-US" dirty="0" smtClean="0"/>
              <a:t>Common types include</a:t>
            </a:r>
          </a:p>
          <a:p>
            <a:pPr lvl="1"/>
            <a:r>
              <a:rPr lang="en-US" dirty="0" smtClean="0"/>
              <a:t>graphemes (letters or numbers)</a:t>
            </a:r>
            <a:r>
              <a:rPr lang="en-US" dirty="0" smtClean="0">
                <a:sym typeface="Wingdings" pitchFamily="2" charset="2"/>
              </a:rPr>
              <a:t>color</a:t>
            </a:r>
          </a:p>
          <a:p>
            <a:pPr lvl="1"/>
            <a:r>
              <a:rPr lang="en-US" dirty="0" smtClean="0">
                <a:sym typeface="Wingdings" pitchFamily="2" charset="2"/>
              </a:rPr>
              <a:t>days of week/months of year  color</a:t>
            </a:r>
          </a:p>
          <a:p>
            <a:pPr lvl="1"/>
            <a:r>
              <a:rPr lang="en-US" dirty="0" smtClean="0">
                <a:sym typeface="Wingdings" pitchFamily="2" charset="2"/>
              </a:rPr>
              <a:t>time units  spatial location</a:t>
            </a:r>
          </a:p>
          <a:p>
            <a:pPr lvl="1"/>
            <a:r>
              <a:rPr lang="en-US" dirty="0" smtClean="0">
                <a:sym typeface="Wingdings" pitchFamily="2" charset="2"/>
              </a:rPr>
              <a:t>sounds  color</a:t>
            </a:r>
          </a:p>
          <a:p>
            <a:pPr lvl="1"/>
            <a:r>
              <a:rPr lang="en-US" dirty="0" smtClean="0">
                <a:sym typeface="Wingdings" pitchFamily="2" charset="2"/>
              </a:rPr>
              <a:t>smells  color</a:t>
            </a:r>
          </a:p>
          <a:p>
            <a:pPr lvl="1"/>
            <a:r>
              <a:rPr lang="en-US" dirty="0" smtClean="0">
                <a:sym typeface="Wingdings" pitchFamily="2" charset="2"/>
              </a:rPr>
              <a:t>words tastes</a:t>
            </a:r>
          </a:p>
          <a:p>
            <a:pPr lvl="1"/>
            <a:r>
              <a:rPr lang="en-US" dirty="0" smtClean="0">
                <a:sym typeface="Wingdings" pitchFamily="2" charset="2"/>
              </a:rPr>
              <a:t>vision sounds</a:t>
            </a:r>
          </a:p>
          <a:p>
            <a:pPr lvl="1">
              <a:buNone/>
            </a:pPr>
            <a:r>
              <a:rPr lang="en-US" i="1" dirty="0" smtClean="0">
                <a:sym typeface="Wingdings" pitchFamily="2" charset="2"/>
              </a:rPr>
              <a:t>       The </a:t>
            </a:r>
            <a:r>
              <a:rPr lang="en-US" i="1" dirty="0" err="1" smtClean="0">
                <a:sym typeface="Wingdings" pitchFamily="2" charset="2"/>
              </a:rPr>
              <a:t>synesthetically</a:t>
            </a:r>
            <a:r>
              <a:rPr lang="en-US" i="1" dirty="0" smtClean="0">
                <a:sym typeface="Wingdings" pitchFamily="2" charset="2"/>
              </a:rPr>
              <a:t> induced sensory attribute is referred to as a ‘concurrent’, while the sensory perception which induces the event is called an ‘inducer’.</a:t>
            </a:r>
          </a:p>
          <a:p>
            <a:pPr lvl="1">
              <a:buNone/>
            </a:pPr>
            <a:endParaRPr lang="en-US" dirty="0" smtClean="0">
              <a:sym typeface="Wingdings" pitchFamily="2" charset="2"/>
            </a:endParaRPr>
          </a:p>
          <a:p>
            <a:r>
              <a:rPr lang="en-US" dirty="0" smtClean="0"/>
              <a:t>This project focuses mainly on grapheme-color synesthesia and other </a:t>
            </a:r>
            <a:r>
              <a:rPr lang="en-US" dirty="0" err="1" smtClean="0"/>
              <a:t>synesthesias</a:t>
            </a:r>
            <a:r>
              <a:rPr lang="en-US" dirty="0" smtClean="0"/>
              <a:t> that relate to language. The goal is to understand more about how the brains of </a:t>
            </a:r>
            <a:r>
              <a:rPr lang="en-US" dirty="0" err="1" smtClean="0"/>
              <a:t>synesthetes</a:t>
            </a:r>
            <a:r>
              <a:rPr lang="en-US" dirty="0" smtClean="0"/>
              <a:t> process language in a different way than the brains of non </a:t>
            </a:r>
            <a:r>
              <a:rPr lang="en-US" dirty="0" err="1" smtClean="0"/>
              <a:t>synesthetes</a:t>
            </a:r>
            <a:r>
              <a:rPr lang="en-US" dirty="0" smtClean="0"/>
              <a:t>, and what in the brain causes </a:t>
            </a:r>
            <a:r>
              <a:rPr lang="en-US" dirty="0" err="1" smtClean="0"/>
              <a:t>synesthetic</a:t>
            </a:r>
            <a:r>
              <a:rPr lang="en-US" dirty="0" smtClean="0"/>
              <a:t> perception to occur so frequently with language and words as inducers.</a:t>
            </a:r>
          </a:p>
          <a:p>
            <a:pPr lvl="1"/>
            <a:endParaRPr lang="en-US" dirty="0" smtClean="0">
              <a:sym typeface="Wingdings" pitchFamily="2" charset="2"/>
            </a:endParaRPr>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5448"/>
            <a:ext cx="9144000" cy="1252728"/>
          </a:xfrm>
        </p:spPr>
        <p:txBody>
          <a:bodyPr>
            <a:normAutofit fontScale="90000"/>
          </a:bodyPr>
          <a:lstStyle/>
          <a:p>
            <a:r>
              <a:rPr lang="en-US" dirty="0" smtClean="0"/>
              <a:t>Words in Color: </a:t>
            </a:r>
            <a:br>
              <a:rPr lang="en-US" dirty="0" smtClean="0"/>
            </a:br>
            <a:r>
              <a:rPr lang="en-US" dirty="0" smtClean="0"/>
              <a:t>More on Grapheme </a:t>
            </a:r>
            <a:r>
              <a:rPr lang="en-US" dirty="0" smtClean="0">
                <a:sym typeface="Wingdings" pitchFamily="2" charset="2"/>
              </a:rPr>
              <a:t>Color</a:t>
            </a:r>
            <a:r>
              <a:rPr lang="en-US" dirty="0" smtClean="0"/>
              <a:t> Synesthesia</a:t>
            </a:r>
            <a:endParaRPr lang="en-US" dirty="0"/>
          </a:p>
        </p:txBody>
      </p:sp>
      <p:sp>
        <p:nvSpPr>
          <p:cNvPr id="3" name="Content Placeholder 2"/>
          <p:cNvSpPr>
            <a:spLocks noGrp="1"/>
          </p:cNvSpPr>
          <p:nvPr>
            <p:ph idx="1"/>
          </p:nvPr>
        </p:nvSpPr>
        <p:spPr>
          <a:xfrm>
            <a:off x="0" y="1524000"/>
            <a:ext cx="9144000" cy="5334000"/>
          </a:xfrm>
        </p:spPr>
        <p:txBody>
          <a:bodyPr>
            <a:normAutofit lnSpcReduction="10000"/>
          </a:bodyPr>
          <a:lstStyle/>
          <a:p>
            <a:r>
              <a:rPr lang="en-US" sz="1800" dirty="0" smtClean="0"/>
              <a:t>Each synesthete who experiences colored words and graphemes has their own idiosyncratic color palette. </a:t>
            </a:r>
          </a:p>
          <a:p>
            <a:pPr lvl="1" algn="ctr">
              <a:buNone/>
            </a:pPr>
            <a:r>
              <a:rPr lang="en-US" sz="2400" b="1" dirty="0" smtClean="0">
                <a:solidFill>
                  <a:srgbClr val="FF0000"/>
                </a:solidFill>
                <a:latin typeface="Aharoni" pitchFamily="2" charset="-79"/>
                <a:cs typeface="Aharoni" pitchFamily="2" charset="-79"/>
              </a:rPr>
              <a:t>A</a:t>
            </a:r>
            <a:r>
              <a:rPr lang="en-US" sz="2400" b="1" dirty="0" smtClean="0">
                <a:latin typeface="Aharoni" pitchFamily="2" charset="-79"/>
                <a:cs typeface="Aharoni" pitchFamily="2" charset="-79"/>
              </a:rPr>
              <a:t> </a:t>
            </a:r>
            <a:r>
              <a:rPr lang="en-US" sz="2400" b="1" dirty="0" smtClean="0">
                <a:solidFill>
                  <a:srgbClr val="002060"/>
                </a:solidFill>
                <a:latin typeface="Aharoni" pitchFamily="2" charset="-79"/>
                <a:cs typeface="Aharoni" pitchFamily="2" charset="-79"/>
              </a:rPr>
              <a:t>B</a:t>
            </a:r>
            <a:r>
              <a:rPr lang="en-US" sz="2400" b="1" dirty="0" smtClean="0">
                <a:latin typeface="Aharoni" pitchFamily="2" charset="-79"/>
                <a:cs typeface="Aharoni" pitchFamily="2" charset="-79"/>
              </a:rPr>
              <a:t> </a:t>
            </a:r>
            <a:r>
              <a:rPr lang="en-US" sz="2400" b="1" dirty="0" smtClean="0">
                <a:solidFill>
                  <a:srgbClr val="FF6600"/>
                </a:solidFill>
                <a:latin typeface="Aharoni" pitchFamily="2" charset="-79"/>
                <a:cs typeface="Aharoni" pitchFamily="2" charset="-79"/>
              </a:rPr>
              <a:t>C</a:t>
            </a:r>
            <a:r>
              <a:rPr lang="en-US" sz="2400" b="1" dirty="0" smtClean="0">
                <a:latin typeface="Aharoni" pitchFamily="2" charset="-79"/>
                <a:cs typeface="Aharoni" pitchFamily="2" charset="-79"/>
              </a:rPr>
              <a:t> </a:t>
            </a:r>
            <a:r>
              <a:rPr lang="en-US" sz="2400" b="1" dirty="0" smtClean="0">
                <a:solidFill>
                  <a:srgbClr val="FFFF00"/>
                </a:solidFill>
                <a:latin typeface="Aharoni" pitchFamily="2" charset="-79"/>
                <a:cs typeface="Aharoni" pitchFamily="2" charset="-79"/>
              </a:rPr>
              <a:t>D</a:t>
            </a:r>
            <a:r>
              <a:rPr lang="en-US" sz="2400" b="1" dirty="0" smtClean="0">
                <a:latin typeface="Aharoni" pitchFamily="2" charset="-79"/>
                <a:cs typeface="Aharoni" pitchFamily="2" charset="-79"/>
              </a:rPr>
              <a:t> </a:t>
            </a:r>
            <a:r>
              <a:rPr lang="en-US" sz="2400" b="1" dirty="0" smtClean="0">
                <a:solidFill>
                  <a:schemeClr val="tx2">
                    <a:lumMod val="20000"/>
                    <a:lumOff val="80000"/>
                  </a:schemeClr>
                </a:solidFill>
                <a:latin typeface="Aharoni" pitchFamily="2" charset="-79"/>
                <a:cs typeface="Aharoni" pitchFamily="2" charset="-79"/>
              </a:rPr>
              <a:t>E</a:t>
            </a:r>
            <a:r>
              <a:rPr lang="en-US" sz="2400" b="1" dirty="0" smtClean="0">
                <a:latin typeface="Aharoni" pitchFamily="2" charset="-79"/>
                <a:cs typeface="Aharoni" pitchFamily="2" charset="-79"/>
              </a:rPr>
              <a:t> </a:t>
            </a:r>
            <a:r>
              <a:rPr lang="en-US" sz="2400" b="1" dirty="0" smtClean="0">
                <a:solidFill>
                  <a:srgbClr val="92D050"/>
                </a:solidFill>
                <a:latin typeface="Aharoni" pitchFamily="2" charset="-79"/>
                <a:cs typeface="Aharoni" pitchFamily="2" charset="-79"/>
              </a:rPr>
              <a:t>F</a:t>
            </a:r>
            <a:r>
              <a:rPr lang="en-US" sz="2400" b="1" dirty="0" smtClean="0">
                <a:latin typeface="Aharoni" pitchFamily="2" charset="-79"/>
                <a:cs typeface="Aharoni" pitchFamily="2" charset="-79"/>
              </a:rPr>
              <a:t> </a:t>
            </a:r>
            <a:r>
              <a:rPr lang="en-US" sz="2400" b="1" dirty="0" smtClean="0">
                <a:solidFill>
                  <a:srgbClr val="00B050"/>
                </a:solidFill>
                <a:latin typeface="Aharoni" pitchFamily="2" charset="-79"/>
                <a:cs typeface="Aharoni" pitchFamily="2" charset="-79"/>
              </a:rPr>
              <a:t>G</a:t>
            </a:r>
            <a:r>
              <a:rPr lang="en-US" sz="2400" b="1" dirty="0" smtClean="0">
                <a:latin typeface="Aharoni" pitchFamily="2" charset="-79"/>
                <a:cs typeface="Aharoni" pitchFamily="2" charset="-79"/>
              </a:rPr>
              <a:t> </a:t>
            </a:r>
            <a:r>
              <a:rPr lang="en-US" sz="2400" b="1" dirty="0" smtClean="0">
                <a:solidFill>
                  <a:schemeClr val="accent1"/>
                </a:solidFill>
                <a:latin typeface="Aharoni" pitchFamily="2" charset="-79"/>
                <a:cs typeface="Aharoni" pitchFamily="2" charset="-79"/>
              </a:rPr>
              <a:t>H</a:t>
            </a:r>
            <a:r>
              <a:rPr lang="en-US" sz="2400" b="1" dirty="0" smtClean="0">
                <a:latin typeface="Aharoni" pitchFamily="2" charset="-79"/>
                <a:cs typeface="Aharoni" pitchFamily="2" charset="-79"/>
              </a:rPr>
              <a:t> </a:t>
            </a:r>
            <a:r>
              <a:rPr lang="en-US" sz="2400" b="1" dirty="0" smtClean="0">
                <a:solidFill>
                  <a:schemeClr val="bg1">
                    <a:lumMod val="85000"/>
                  </a:schemeClr>
                </a:solidFill>
                <a:latin typeface="Aharoni" pitchFamily="2" charset="-79"/>
                <a:cs typeface="Aharoni" pitchFamily="2" charset="-79"/>
              </a:rPr>
              <a:t>I</a:t>
            </a:r>
            <a:r>
              <a:rPr lang="en-US" sz="2400" b="1" dirty="0" smtClean="0">
                <a:latin typeface="Aharoni" pitchFamily="2" charset="-79"/>
                <a:cs typeface="Aharoni" pitchFamily="2" charset="-79"/>
              </a:rPr>
              <a:t> </a:t>
            </a:r>
            <a:r>
              <a:rPr lang="en-US" sz="2400" b="1" dirty="0" smtClean="0">
                <a:solidFill>
                  <a:schemeClr val="accent6">
                    <a:lumMod val="75000"/>
                  </a:schemeClr>
                </a:solidFill>
                <a:latin typeface="Aharoni" pitchFamily="2" charset="-79"/>
                <a:cs typeface="Aharoni" pitchFamily="2" charset="-79"/>
              </a:rPr>
              <a:t>J</a:t>
            </a:r>
            <a:r>
              <a:rPr lang="en-US" sz="2400" b="1" dirty="0" smtClean="0">
                <a:latin typeface="Aharoni" pitchFamily="2" charset="-79"/>
                <a:cs typeface="Aharoni" pitchFamily="2" charset="-79"/>
              </a:rPr>
              <a:t> </a:t>
            </a:r>
            <a:r>
              <a:rPr lang="en-US" sz="2400" b="1" dirty="0" smtClean="0">
                <a:solidFill>
                  <a:srgbClr val="FF9900"/>
                </a:solidFill>
                <a:latin typeface="Aharoni" pitchFamily="2" charset="-79"/>
                <a:cs typeface="Aharoni" pitchFamily="2" charset="-79"/>
              </a:rPr>
              <a:t>K</a:t>
            </a:r>
            <a:r>
              <a:rPr lang="en-US" sz="2400" b="1" dirty="0" smtClean="0">
                <a:latin typeface="Aharoni" pitchFamily="2" charset="-79"/>
                <a:cs typeface="Aharoni" pitchFamily="2" charset="-79"/>
              </a:rPr>
              <a:t> </a:t>
            </a:r>
            <a:r>
              <a:rPr lang="en-US" sz="2400" b="1" dirty="0" smtClean="0">
                <a:solidFill>
                  <a:srgbClr val="FFC000"/>
                </a:solidFill>
                <a:latin typeface="Aharoni" pitchFamily="2" charset="-79"/>
                <a:cs typeface="Aharoni" pitchFamily="2" charset="-79"/>
              </a:rPr>
              <a:t>L</a:t>
            </a:r>
            <a:r>
              <a:rPr lang="en-US" sz="2400" b="1" dirty="0" smtClean="0">
                <a:latin typeface="Aharoni" pitchFamily="2" charset="-79"/>
                <a:cs typeface="Aharoni" pitchFamily="2" charset="-79"/>
              </a:rPr>
              <a:t> </a:t>
            </a:r>
            <a:r>
              <a:rPr lang="en-US" sz="2400" b="1" dirty="0" smtClean="0">
                <a:solidFill>
                  <a:schemeClr val="accent3">
                    <a:lumMod val="75000"/>
                  </a:schemeClr>
                </a:solidFill>
                <a:latin typeface="Aharoni" pitchFamily="2" charset="-79"/>
                <a:cs typeface="Aharoni" pitchFamily="2" charset="-79"/>
              </a:rPr>
              <a:t>M</a:t>
            </a:r>
            <a:r>
              <a:rPr lang="en-US" sz="2400" b="1" dirty="0" smtClean="0">
                <a:latin typeface="Aharoni" pitchFamily="2" charset="-79"/>
                <a:cs typeface="Aharoni" pitchFamily="2" charset="-79"/>
              </a:rPr>
              <a:t> </a:t>
            </a:r>
            <a:r>
              <a:rPr lang="en-US" sz="2400" b="1" dirty="0" smtClean="0">
                <a:solidFill>
                  <a:schemeClr val="bg2">
                    <a:lumMod val="50000"/>
                  </a:schemeClr>
                </a:solidFill>
                <a:latin typeface="Aharoni" pitchFamily="2" charset="-79"/>
                <a:cs typeface="Aharoni" pitchFamily="2" charset="-79"/>
              </a:rPr>
              <a:t>N </a:t>
            </a:r>
            <a:r>
              <a:rPr lang="en-US" sz="2400" b="1" dirty="0" smtClean="0">
                <a:solidFill>
                  <a:schemeClr val="bg1">
                    <a:lumMod val="85000"/>
                  </a:schemeClr>
                </a:solidFill>
                <a:latin typeface="Aharoni" pitchFamily="2" charset="-79"/>
                <a:cs typeface="Aharoni" pitchFamily="2" charset="-79"/>
              </a:rPr>
              <a:t>O</a:t>
            </a:r>
            <a:r>
              <a:rPr lang="en-US" sz="2400" b="1" dirty="0" smtClean="0">
                <a:latin typeface="Aharoni" pitchFamily="2" charset="-79"/>
                <a:cs typeface="Aharoni" pitchFamily="2" charset="-79"/>
              </a:rPr>
              <a:t> </a:t>
            </a:r>
            <a:r>
              <a:rPr lang="en-US" sz="2400" b="1" dirty="0" smtClean="0">
                <a:solidFill>
                  <a:schemeClr val="accent6">
                    <a:lumMod val="50000"/>
                  </a:schemeClr>
                </a:solidFill>
                <a:latin typeface="Aharoni" pitchFamily="2" charset="-79"/>
                <a:cs typeface="Aharoni" pitchFamily="2" charset="-79"/>
              </a:rPr>
              <a:t>P </a:t>
            </a:r>
            <a:r>
              <a:rPr lang="en-US" sz="2400" b="1" dirty="0" smtClean="0">
                <a:solidFill>
                  <a:srgbClr val="7F1409"/>
                </a:solidFill>
                <a:latin typeface="Aharoni" pitchFamily="2" charset="-79"/>
                <a:cs typeface="Aharoni" pitchFamily="2" charset="-79"/>
              </a:rPr>
              <a:t>Q</a:t>
            </a:r>
            <a:r>
              <a:rPr lang="en-US" sz="2400" b="1" dirty="0" smtClean="0">
                <a:latin typeface="Aharoni" pitchFamily="2" charset="-79"/>
                <a:cs typeface="Aharoni" pitchFamily="2" charset="-79"/>
              </a:rPr>
              <a:t> </a:t>
            </a:r>
            <a:r>
              <a:rPr lang="en-US" sz="2400" b="1" dirty="0" smtClean="0">
                <a:solidFill>
                  <a:srgbClr val="CC0000"/>
                </a:solidFill>
                <a:latin typeface="Aharoni" pitchFamily="2" charset="-79"/>
                <a:cs typeface="Aharoni" pitchFamily="2" charset="-79"/>
              </a:rPr>
              <a:t>R</a:t>
            </a:r>
            <a:r>
              <a:rPr lang="en-US" sz="2400" b="1" dirty="0" smtClean="0">
                <a:latin typeface="Aharoni" pitchFamily="2" charset="-79"/>
                <a:cs typeface="Aharoni" pitchFamily="2" charset="-79"/>
              </a:rPr>
              <a:t> </a:t>
            </a:r>
            <a:r>
              <a:rPr lang="en-US" sz="2400" b="1" dirty="0" smtClean="0">
                <a:solidFill>
                  <a:srgbClr val="FFFF00"/>
                </a:solidFill>
                <a:latin typeface="Aharoni" pitchFamily="2" charset="-79"/>
                <a:cs typeface="Aharoni" pitchFamily="2" charset="-79"/>
              </a:rPr>
              <a:t>S</a:t>
            </a:r>
            <a:r>
              <a:rPr lang="en-US" sz="2400" b="1" dirty="0" smtClean="0">
                <a:latin typeface="Aharoni" pitchFamily="2" charset="-79"/>
                <a:cs typeface="Aharoni" pitchFamily="2" charset="-79"/>
              </a:rPr>
              <a:t> </a:t>
            </a:r>
            <a:r>
              <a:rPr lang="en-US" sz="2400" b="1" dirty="0" smtClean="0">
                <a:solidFill>
                  <a:srgbClr val="FFC000"/>
                </a:solidFill>
                <a:latin typeface="Aharoni" pitchFamily="2" charset="-79"/>
                <a:cs typeface="Aharoni" pitchFamily="2" charset="-79"/>
              </a:rPr>
              <a:t>T</a:t>
            </a:r>
            <a:r>
              <a:rPr lang="en-US" sz="2400" b="1" dirty="0" smtClean="0">
                <a:latin typeface="Aharoni" pitchFamily="2" charset="-79"/>
                <a:cs typeface="Aharoni" pitchFamily="2" charset="-79"/>
              </a:rPr>
              <a:t> </a:t>
            </a:r>
            <a:r>
              <a:rPr lang="en-US" sz="2400" b="1" dirty="0" smtClean="0">
                <a:solidFill>
                  <a:schemeClr val="bg2">
                    <a:lumMod val="25000"/>
                  </a:schemeClr>
                </a:solidFill>
                <a:latin typeface="Aharoni" pitchFamily="2" charset="-79"/>
                <a:cs typeface="Aharoni" pitchFamily="2" charset="-79"/>
              </a:rPr>
              <a:t>U</a:t>
            </a:r>
            <a:r>
              <a:rPr lang="en-US" sz="2400" b="1" dirty="0" smtClean="0">
                <a:latin typeface="Aharoni" pitchFamily="2" charset="-79"/>
                <a:cs typeface="Aharoni" pitchFamily="2" charset="-79"/>
              </a:rPr>
              <a:t> </a:t>
            </a:r>
            <a:r>
              <a:rPr lang="en-US" sz="2400" b="1" dirty="0" smtClean="0">
                <a:solidFill>
                  <a:srgbClr val="CC3300"/>
                </a:solidFill>
                <a:latin typeface="Aharoni" pitchFamily="2" charset="-79"/>
                <a:cs typeface="Aharoni" pitchFamily="2" charset="-79"/>
              </a:rPr>
              <a:t>V</a:t>
            </a:r>
            <a:r>
              <a:rPr lang="en-US" sz="2400" b="1" dirty="0" smtClean="0">
                <a:latin typeface="Aharoni" pitchFamily="2" charset="-79"/>
                <a:cs typeface="Aharoni" pitchFamily="2" charset="-79"/>
              </a:rPr>
              <a:t> </a:t>
            </a:r>
            <a:r>
              <a:rPr lang="en-US" sz="2400" b="1" dirty="0" smtClean="0">
                <a:solidFill>
                  <a:schemeClr val="accent2">
                    <a:lumMod val="60000"/>
                    <a:lumOff val="40000"/>
                  </a:schemeClr>
                </a:solidFill>
                <a:latin typeface="Aharoni" pitchFamily="2" charset="-79"/>
                <a:cs typeface="Aharoni" pitchFamily="2" charset="-79"/>
              </a:rPr>
              <a:t>W</a:t>
            </a:r>
            <a:r>
              <a:rPr lang="en-US" sz="2400" b="1" dirty="0" smtClean="0">
                <a:latin typeface="Aharoni" pitchFamily="2" charset="-79"/>
                <a:cs typeface="Aharoni" pitchFamily="2" charset="-79"/>
              </a:rPr>
              <a:t> </a:t>
            </a:r>
            <a:r>
              <a:rPr lang="en-US" sz="2400" b="1" dirty="0" smtClean="0">
                <a:solidFill>
                  <a:schemeClr val="accent4">
                    <a:lumMod val="50000"/>
                  </a:schemeClr>
                </a:solidFill>
                <a:latin typeface="Aharoni" pitchFamily="2" charset="-79"/>
                <a:cs typeface="Aharoni" pitchFamily="2" charset="-79"/>
              </a:rPr>
              <a:t>X</a:t>
            </a:r>
            <a:r>
              <a:rPr lang="en-US" sz="2400" b="1" dirty="0" smtClean="0">
                <a:latin typeface="Aharoni" pitchFamily="2" charset="-79"/>
                <a:cs typeface="Aharoni" pitchFamily="2" charset="-79"/>
              </a:rPr>
              <a:t> </a:t>
            </a:r>
            <a:r>
              <a:rPr lang="en-US" sz="2400" b="1" dirty="0" smtClean="0">
                <a:solidFill>
                  <a:srgbClr val="00B050"/>
                </a:solidFill>
                <a:latin typeface="Aharoni" pitchFamily="2" charset="-79"/>
                <a:cs typeface="Aharoni" pitchFamily="2" charset="-79"/>
              </a:rPr>
              <a:t>Y</a:t>
            </a:r>
            <a:r>
              <a:rPr lang="en-US" sz="2400" b="1" dirty="0" smtClean="0">
                <a:latin typeface="Aharoni" pitchFamily="2" charset="-79"/>
                <a:cs typeface="Aharoni" pitchFamily="2" charset="-79"/>
              </a:rPr>
              <a:t> Z</a:t>
            </a:r>
          </a:p>
          <a:p>
            <a:endParaRPr lang="en-US" sz="1800" dirty="0" smtClean="0"/>
          </a:p>
          <a:p>
            <a:r>
              <a:rPr lang="en-US" sz="1800" dirty="0" smtClean="0"/>
              <a:t>Every grapheme has its own very specific color, and seeing that grapheme always invokes the experience of that certain color.  Most </a:t>
            </a:r>
            <a:r>
              <a:rPr lang="en-US" sz="1800" dirty="0" err="1" smtClean="0"/>
              <a:t>synesthetes</a:t>
            </a:r>
            <a:r>
              <a:rPr lang="en-US" sz="1800" dirty="0" smtClean="0"/>
              <a:t> try to describe in vivid detail the unique colors of their alphabet. </a:t>
            </a:r>
            <a:endParaRPr lang="en-US" sz="1000" dirty="0" smtClean="0"/>
          </a:p>
          <a:p>
            <a:endParaRPr lang="en-US" sz="1800" dirty="0" smtClean="0"/>
          </a:p>
          <a:p>
            <a:r>
              <a:rPr lang="en-US" sz="1800" dirty="0" err="1" smtClean="0"/>
              <a:t>Synesthetic</a:t>
            </a:r>
            <a:r>
              <a:rPr lang="en-US" sz="1800" dirty="0" smtClean="0"/>
              <a:t> experience is unidirectional, meaning that the letter A can cause the synesthete to experience red, but the color red does not cause the person to visualize A.</a:t>
            </a:r>
          </a:p>
          <a:p>
            <a:endParaRPr lang="en-US" sz="1800" dirty="0" smtClean="0"/>
          </a:p>
          <a:p>
            <a:r>
              <a:rPr lang="en-US" sz="1900" b="1" dirty="0" smtClean="0"/>
              <a:t>“…when a synesthete sees a 6 printed in black ink, she knows it is black and sees it as black, but she also has the experience of greenness. That experience of green is automatic and involuntary. For some, the experience is internal (green in the mind’s eye); for others, the color may have a location (say, superimposed on the letter). Typically, it is a little disconcerting for a synesthete to view a letter in the “wrong” color – for example, looking at a red </a:t>
            </a:r>
            <a:r>
              <a:rPr lang="en-US" sz="1900" b="1" dirty="0" smtClean="0">
                <a:solidFill>
                  <a:srgbClr val="FF0000"/>
                </a:solidFill>
              </a:rPr>
              <a:t>6</a:t>
            </a:r>
            <a:r>
              <a:rPr lang="en-US" sz="1900" b="1" dirty="0" smtClean="0"/>
              <a:t> when it seems to that individual that only </a:t>
            </a:r>
            <a:r>
              <a:rPr lang="en-US" sz="1900" b="1" dirty="0" smtClean="0">
                <a:solidFill>
                  <a:srgbClr val="FF0000"/>
                </a:solidFill>
              </a:rPr>
              <a:t>3</a:t>
            </a:r>
            <a:r>
              <a:rPr lang="en-US" sz="1900" b="1" dirty="0" smtClean="0"/>
              <a:t> can be red.”</a:t>
            </a:r>
          </a:p>
          <a:p>
            <a:pPr algn="r">
              <a:buNone/>
            </a:pPr>
            <a:r>
              <a:rPr lang="en-US" sz="1600" dirty="0" smtClean="0"/>
              <a:t>-Neuroscientist David </a:t>
            </a:r>
            <a:r>
              <a:rPr lang="en-US" sz="1600" dirty="0" err="1" smtClean="0"/>
              <a:t>Eagleman</a:t>
            </a:r>
            <a:r>
              <a:rPr lang="en-US" sz="1600" dirty="0" smtClean="0"/>
              <a:t>, in his book </a:t>
            </a:r>
            <a:r>
              <a:rPr lang="en-US" sz="1600" i="1" dirty="0" smtClean="0"/>
              <a:t>Wednesday is Indigo Blue</a:t>
            </a:r>
          </a:p>
          <a:p>
            <a:endParaRPr lang="en-US" sz="2400"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Proving </a:t>
            </a:r>
            <a:r>
              <a:rPr lang="en-US" dirty="0" err="1" smtClean="0"/>
              <a:t>Synesthesia’s</a:t>
            </a:r>
            <a:r>
              <a:rPr lang="en-US" dirty="0" smtClean="0"/>
              <a:t> Legitimacy</a:t>
            </a:r>
            <a:endParaRPr lang="en-US" dirty="0"/>
          </a:p>
        </p:txBody>
      </p:sp>
      <p:sp>
        <p:nvSpPr>
          <p:cNvPr id="3" name="Content Placeholder 2"/>
          <p:cNvSpPr>
            <a:spLocks noGrp="1"/>
          </p:cNvSpPr>
          <p:nvPr>
            <p:ph idx="1"/>
          </p:nvPr>
        </p:nvSpPr>
        <p:spPr/>
        <p:txBody>
          <a:bodyPr/>
          <a:lstStyle/>
          <a:p>
            <a:r>
              <a:rPr lang="en-US" sz="2400" dirty="0" smtClean="0"/>
              <a:t>Until very recently, people refused to acknowledge the existence of synesthesia, arguing that:</a:t>
            </a:r>
            <a:endParaRPr lang="en-US" sz="1800" dirty="0" smtClean="0"/>
          </a:p>
          <a:p>
            <a:pPr lvl="1"/>
            <a:r>
              <a:rPr lang="en-US" sz="1800" dirty="0" smtClean="0"/>
              <a:t>“the associations with color are just memories from childhood; we’ve all played with alphabet magnets that have different colors for the letters”</a:t>
            </a:r>
          </a:p>
          <a:p>
            <a:pPr lvl="1"/>
            <a:r>
              <a:rPr lang="en-US" sz="1800" dirty="0" smtClean="0"/>
              <a:t>“the people  with this ‘condition’ are making it all up, and just looking for attention”</a:t>
            </a:r>
          </a:p>
          <a:p>
            <a:pPr lvl="1"/>
            <a:r>
              <a:rPr lang="en-US" sz="1800" dirty="0" smtClean="0"/>
              <a:t>“those who describe color-grapheme associations are really just being metaphorical (as is the case with the metaphors ‘seeing red’ or ‘green with jealousy’)”</a:t>
            </a:r>
          </a:p>
          <a:p>
            <a:r>
              <a:rPr lang="en-US" sz="2200" dirty="0" smtClean="0"/>
              <a:t>Fortunately, the recent advances in neuroscience and brain imaging studies have allowed scientists and researchers to confirm the actual existence of </a:t>
            </a:r>
            <a:r>
              <a:rPr lang="en-US" sz="2200" dirty="0" err="1" smtClean="0"/>
              <a:t>synesthetic</a:t>
            </a:r>
            <a:r>
              <a:rPr lang="en-US" sz="2200" dirty="0" smtClean="0"/>
              <a:t> perception, and to objectively study it further.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Tests to Verify Synesthesia</a:t>
            </a:r>
            <a:endParaRPr lang="en-US" dirty="0"/>
          </a:p>
        </p:txBody>
      </p:sp>
      <p:sp>
        <p:nvSpPr>
          <p:cNvPr id="4" name="Content Placeholder 3"/>
          <p:cNvSpPr>
            <a:spLocks noGrp="1"/>
          </p:cNvSpPr>
          <p:nvPr>
            <p:ph idx="1"/>
          </p:nvPr>
        </p:nvSpPr>
        <p:spPr>
          <a:xfrm>
            <a:off x="76200" y="3962400"/>
            <a:ext cx="5410200" cy="2971800"/>
          </a:xfrm>
        </p:spPr>
        <p:txBody>
          <a:bodyPr>
            <a:normAutofit fontScale="92500" lnSpcReduction="10000"/>
          </a:bodyPr>
          <a:lstStyle/>
          <a:p>
            <a:pPr lvl="1"/>
            <a:endParaRPr lang="en-US" sz="1600" dirty="0" smtClean="0"/>
          </a:p>
          <a:p>
            <a:r>
              <a:rPr lang="en-US" sz="1900" dirty="0" smtClean="0"/>
              <a:t>The Synesthesia Battery is an online test for synesthesia developed by Dr. David </a:t>
            </a:r>
            <a:r>
              <a:rPr lang="en-US" sz="1900" dirty="0" err="1" smtClean="0"/>
              <a:t>Eagleman</a:t>
            </a:r>
            <a:r>
              <a:rPr lang="en-US" sz="1900" dirty="0" smtClean="0"/>
              <a:t>, who runs a lab at B.C.M.</a:t>
            </a:r>
          </a:p>
          <a:p>
            <a:pPr lvl="1"/>
            <a:r>
              <a:rPr lang="en-US" sz="1600" dirty="0" smtClean="0"/>
              <a:t>The battery involves several rounds where </a:t>
            </a:r>
            <a:r>
              <a:rPr lang="en-US" sz="1600" dirty="0" err="1" smtClean="0"/>
              <a:t>synesthetes</a:t>
            </a:r>
            <a:r>
              <a:rPr lang="en-US" sz="1600" dirty="0" smtClean="0"/>
              <a:t> are given a grapheme and asked to choose, from an adjustable color wheel, the closest possible representation of that grapheme’s color. Then, the graphemes are repeatedly flashed in random order and the synesthete must determine the grapheme’s color on a repetitive basis.</a:t>
            </a:r>
            <a:endParaRPr lang="en-US" sz="1600" dirty="0"/>
          </a:p>
          <a:p>
            <a:pPr lvl="1">
              <a:buNone/>
            </a:pPr>
            <a:r>
              <a:rPr lang="en-US" sz="1600" b="1" dirty="0" smtClean="0">
                <a:solidFill>
                  <a:srgbClr val="00B050"/>
                </a:solidFill>
              </a:rPr>
              <a:t>       </a:t>
            </a:r>
          </a:p>
        </p:txBody>
      </p:sp>
      <p:pic>
        <p:nvPicPr>
          <p:cNvPr id="5" name="Picture 4" descr="Synespic2.jpg"/>
          <p:cNvPicPr>
            <a:picLocks noChangeAspect="1"/>
          </p:cNvPicPr>
          <p:nvPr/>
        </p:nvPicPr>
        <p:blipFill>
          <a:blip r:embed="rId3" cstate="print"/>
          <a:stretch>
            <a:fillRect/>
          </a:stretch>
        </p:blipFill>
        <p:spPr>
          <a:xfrm>
            <a:off x="5486400" y="4191000"/>
            <a:ext cx="3361654" cy="2590800"/>
          </a:xfrm>
          <a:prstGeom prst="rect">
            <a:avLst/>
          </a:prstGeom>
        </p:spPr>
      </p:pic>
      <p:sp>
        <p:nvSpPr>
          <p:cNvPr id="6" name="Content Placeholder 3"/>
          <p:cNvSpPr txBox="1">
            <a:spLocks/>
          </p:cNvSpPr>
          <p:nvPr/>
        </p:nvSpPr>
        <p:spPr>
          <a:xfrm>
            <a:off x="0" y="1447800"/>
            <a:ext cx="9144000" cy="2743200"/>
          </a:xfrm>
          <a:prstGeom prst="rect">
            <a:avLst/>
          </a:prstGeom>
        </p:spPr>
        <p:txBody>
          <a:bodyPr vert="horz" lIns="54864" tIns="91440" rtlCol="0">
            <a:normAutofit/>
          </a:bodyPr>
          <a:lstStyle/>
          <a:p>
            <a:pPr marL="438912" lvl="0" indent="-320040">
              <a:buClr>
                <a:schemeClr val="accent1"/>
              </a:buClr>
              <a:buSzPct val="80000"/>
              <a:buFont typeface="Wingdings 2"/>
              <a:buChar char=""/>
            </a:pPr>
            <a:r>
              <a:rPr lang="en-US" dirty="0" smtClean="0"/>
              <a:t>In 2002, </a:t>
            </a:r>
            <a:r>
              <a:rPr lang="en-US" dirty="0" err="1" smtClean="0"/>
              <a:t>fMRI</a:t>
            </a:r>
            <a:r>
              <a:rPr lang="en-US" dirty="0" smtClean="0"/>
              <a:t> scans demonstrated that when a word </a:t>
            </a:r>
            <a:r>
              <a:rPr lang="en-US" dirty="0" smtClean="0">
                <a:sym typeface="Wingdings" pitchFamily="2" charset="2"/>
              </a:rPr>
              <a:t></a:t>
            </a:r>
            <a:r>
              <a:rPr lang="en-US" dirty="0" smtClean="0"/>
              <a:t>color synesthete hears a spoken word, there is measurably higher activity in the region specialized for color vision (V4) when contrasted with non-</a:t>
            </a:r>
            <a:r>
              <a:rPr lang="en-US" dirty="0" err="1" smtClean="0"/>
              <a:t>synesthetic</a:t>
            </a:r>
            <a:r>
              <a:rPr lang="en-US" dirty="0" smtClean="0"/>
              <a:t> controls (Nunn, et. al., 2002).</a:t>
            </a:r>
          </a:p>
          <a:p>
            <a:pPr marL="438912" lvl="0" indent="-320040">
              <a:buClr>
                <a:schemeClr val="accent1"/>
              </a:buClr>
              <a:buSzPct val="80000"/>
              <a:buFont typeface="Wingdings 2"/>
              <a:buChar char=""/>
            </a:pPr>
            <a:endParaRPr kumimoji="0" lang="en-US" b="0" i="0" u="none" strike="noStrike" kern="1200" cap="none" spc="0" normalizeH="0" baseline="0" noProof="0" dirty="0" smtClean="0">
              <a:ln>
                <a:noFill/>
              </a:ln>
              <a:solidFill>
                <a:schemeClr val="tx1"/>
              </a:solidFill>
              <a:effectLst/>
              <a:uLnTx/>
              <a:uFillTx/>
              <a:latin typeface="+mn-lt"/>
              <a:ea typeface="+mn-ea"/>
              <a:cs typeface="+mn-cs"/>
            </a:endParaRPr>
          </a:p>
          <a:p>
            <a:pPr marL="438912" marR="0" lvl="0" indent="-320040" algn="l" defTabSz="914400" rtl="0" eaLnBrk="1" fontAlgn="auto" latinLnBrk="0" hangingPunct="1">
              <a:lnSpc>
                <a:spcPct val="100000"/>
              </a:lnSpc>
              <a:spcBef>
                <a:spcPts val="0"/>
              </a:spcBef>
              <a:spcAft>
                <a:spcPts val="0"/>
              </a:spcAft>
              <a:buClr>
                <a:schemeClr val="accent1"/>
              </a:buClr>
              <a:buSzPct val="80000"/>
              <a:buFont typeface="Wingdings 2"/>
              <a:buChar char=""/>
              <a:tabLst/>
              <a:defRPr/>
            </a:pPr>
            <a:r>
              <a:rPr kumimoji="0" lang="en-US" b="0" i="0" u="none" strike="noStrike" kern="1200" cap="none" spc="0" normalizeH="0" baseline="0" noProof="0" dirty="0" smtClean="0">
                <a:ln>
                  <a:noFill/>
                </a:ln>
                <a:solidFill>
                  <a:schemeClr val="tx1"/>
                </a:solidFill>
                <a:effectLst/>
                <a:uLnTx/>
                <a:uFillTx/>
                <a:latin typeface="+mn-lt"/>
                <a:ea typeface="+mn-ea"/>
                <a:cs typeface="+mn-cs"/>
              </a:rPr>
              <a:t>The colors of a </a:t>
            </a:r>
            <a:r>
              <a:rPr kumimoji="0" lang="en-US" b="0" i="0" u="none" strike="noStrike" kern="1200" cap="none" spc="0" normalizeH="0" baseline="0" noProof="0" dirty="0" err="1" smtClean="0">
                <a:ln>
                  <a:noFill/>
                </a:ln>
                <a:solidFill>
                  <a:schemeClr val="tx1"/>
                </a:solidFill>
                <a:effectLst/>
                <a:uLnTx/>
                <a:uFillTx/>
                <a:latin typeface="+mn-lt"/>
                <a:ea typeface="+mn-ea"/>
                <a:cs typeface="+mn-cs"/>
              </a:rPr>
              <a:t>synesthete’s</a:t>
            </a:r>
            <a:r>
              <a:rPr kumimoji="0" lang="en-US" b="0" i="0" u="none" strike="noStrike" kern="1200" cap="none" spc="0" normalizeH="0" baseline="0" noProof="0" dirty="0" smtClean="0">
                <a:ln>
                  <a:noFill/>
                </a:ln>
                <a:solidFill>
                  <a:schemeClr val="tx1"/>
                </a:solidFill>
                <a:effectLst/>
                <a:uLnTx/>
                <a:uFillTx/>
                <a:latin typeface="+mn-lt"/>
                <a:ea typeface="+mn-ea"/>
                <a:cs typeface="+mn-cs"/>
              </a:rPr>
              <a:t> graphemes are consistent over time.</a:t>
            </a:r>
          </a:p>
          <a:p>
            <a:pPr marL="731520" marR="0" lvl="1" indent="-274320" algn="l" defTabSz="914400" rtl="0" eaLnBrk="1" fontAlgn="auto" latinLnBrk="0" hangingPunct="1">
              <a:lnSpc>
                <a:spcPct val="100000"/>
              </a:lnSpc>
              <a:spcBef>
                <a:spcPct val="20000"/>
              </a:spcBef>
              <a:spcAft>
                <a:spcPts val="0"/>
              </a:spcAft>
              <a:buClr>
                <a:schemeClr val="accent2"/>
              </a:buClr>
              <a:buSzPct val="90000"/>
              <a:buFont typeface="Wingdings"/>
              <a:buChar char=""/>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In a study measuring the consistency of color-assignment, both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synesthetes</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and non-</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synesthetes</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were asked to assign colors to 117 names and words. After a week, the non-</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synesthetes</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only retained 38% of their original color assignments, while after a year, the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synesthetes</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assigned colors were 92% identical (Baron-Cohen, et. al., 1993)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the Neural Basis of Graphemic Synesthesia?</a:t>
            </a:r>
            <a:endParaRPr lang="en-US" dirty="0"/>
          </a:p>
        </p:txBody>
      </p:sp>
      <p:sp>
        <p:nvSpPr>
          <p:cNvPr id="3" name="Content Placeholder 2"/>
          <p:cNvSpPr>
            <a:spLocks noGrp="1"/>
          </p:cNvSpPr>
          <p:nvPr>
            <p:ph idx="1"/>
          </p:nvPr>
        </p:nvSpPr>
        <p:spPr>
          <a:xfrm>
            <a:off x="152400" y="1775191"/>
            <a:ext cx="8839200" cy="4854209"/>
          </a:xfrm>
        </p:spPr>
        <p:txBody>
          <a:bodyPr>
            <a:normAutofit fontScale="92500" lnSpcReduction="20000"/>
          </a:bodyPr>
          <a:lstStyle/>
          <a:p>
            <a:pPr algn="ctr">
              <a:buNone/>
            </a:pPr>
            <a:r>
              <a:rPr lang="en-US" sz="1800" dirty="0" smtClean="0"/>
              <a:t>There are two main hypotheses that explain how synesthesia works in the cortex.</a:t>
            </a:r>
          </a:p>
          <a:p>
            <a:endParaRPr lang="en-US" sz="2400" dirty="0" smtClean="0"/>
          </a:p>
          <a:p>
            <a:r>
              <a:rPr lang="en-US" sz="2400" b="1" dirty="0" smtClean="0"/>
              <a:t>The Cross Talk Hypothesis</a:t>
            </a:r>
          </a:p>
          <a:p>
            <a:pPr lvl="1"/>
            <a:r>
              <a:rPr lang="en-US" sz="1900" dirty="0" smtClean="0"/>
              <a:t>States that this type of synesthesia results from an abnormally high number of connections between certain areas in the cortex; specifically, too much cross activation between the V4 color area in the occipital lobe and the number recognition area in the </a:t>
            </a:r>
            <a:r>
              <a:rPr lang="en-US" sz="1900" dirty="0" err="1" smtClean="0"/>
              <a:t>fusiform</a:t>
            </a:r>
            <a:r>
              <a:rPr lang="en-US" sz="1900" dirty="0" smtClean="0"/>
              <a:t> </a:t>
            </a:r>
            <a:r>
              <a:rPr lang="en-US" sz="1900" dirty="0" err="1" smtClean="0"/>
              <a:t>gyrus</a:t>
            </a:r>
            <a:r>
              <a:rPr lang="en-US" sz="1900" dirty="0" smtClean="0"/>
              <a:t> right next to it.</a:t>
            </a:r>
          </a:p>
          <a:p>
            <a:pPr lvl="1"/>
            <a:r>
              <a:rPr lang="en-US" sz="1900" dirty="0" smtClean="0"/>
              <a:t>Suggests that the increased amount of connections are a result of an x-linked genetic mutation which causes defective neural pruning early in life</a:t>
            </a:r>
            <a:r>
              <a:rPr lang="en-US" sz="2000" dirty="0" smtClean="0"/>
              <a:t>.</a:t>
            </a:r>
          </a:p>
          <a:p>
            <a:pPr lvl="1"/>
            <a:endParaRPr lang="en-US" sz="2000" dirty="0" smtClean="0"/>
          </a:p>
          <a:p>
            <a:r>
              <a:rPr lang="en-US" sz="2400" b="1" dirty="0" smtClean="0"/>
              <a:t>The </a:t>
            </a:r>
            <a:r>
              <a:rPr lang="en-US" sz="2400" b="1" dirty="0" err="1" smtClean="0"/>
              <a:t>Disinhibition</a:t>
            </a:r>
            <a:r>
              <a:rPr lang="en-US" sz="2400" b="1" dirty="0" smtClean="0"/>
              <a:t> Hypothesis</a:t>
            </a:r>
          </a:p>
          <a:p>
            <a:pPr lvl="1"/>
            <a:r>
              <a:rPr lang="en-US" sz="1900" dirty="0" smtClean="0"/>
              <a:t>This hypothesis states that, while  excitation is balanced by inhibition in normal brains, in </a:t>
            </a:r>
            <a:r>
              <a:rPr lang="en-US" sz="1900" dirty="0" err="1" smtClean="0"/>
              <a:t>synesthetic</a:t>
            </a:r>
            <a:r>
              <a:rPr lang="en-US" sz="1900" dirty="0" smtClean="0"/>
              <a:t> brains the excitation can overcome the weakened inhibition. The synesthete brain actually has a normal number of connections, but faulty inhibition among the connections  causes an increase in leakage between sensory modalities.</a:t>
            </a:r>
          </a:p>
          <a:p>
            <a:pPr lvl="1"/>
            <a:r>
              <a:rPr lang="en-US" sz="1900" dirty="0" smtClean="0"/>
              <a:t>Suggests that the only difference between </a:t>
            </a:r>
            <a:r>
              <a:rPr lang="en-US" sz="1900" dirty="0" err="1" smtClean="0"/>
              <a:t>synesthetes</a:t>
            </a:r>
            <a:r>
              <a:rPr lang="en-US" sz="1900" dirty="0" smtClean="0"/>
              <a:t> and normal people is the functionality of inhibitory networks</a:t>
            </a:r>
            <a:endParaRPr lang="en-US" sz="2400" b="1" dirty="0" smtClean="0"/>
          </a:p>
          <a:p>
            <a:pPr lvl="1">
              <a:buNone/>
            </a:pPr>
            <a:endParaRPr lang="en-US"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Talk Hypothesis</a:t>
            </a:r>
            <a:endParaRPr lang="en-US" dirty="0"/>
          </a:p>
        </p:txBody>
      </p:sp>
      <p:sp>
        <p:nvSpPr>
          <p:cNvPr id="3" name="Content Placeholder 2"/>
          <p:cNvSpPr>
            <a:spLocks noGrp="1"/>
          </p:cNvSpPr>
          <p:nvPr>
            <p:ph idx="1"/>
          </p:nvPr>
        </p:nvSpPr>
        <p:spPr>
          <a:xfrm>
            <a:off x="381000" y="1775191"/>
            <a:ext cx="8686800" cy="4625609"/>
          </a:xfrm>
        </p:spPr>
        <p:txBody>
          <a:bodyPr>
            <a:normAutofit/>
          </a:bodyPr>
          <a:lstStyle/>
          <a:p>
            <a:r>
              <a:rPr lang="en-US" sz="2000" dirty="0" smtClean="0"/>
              <a:t>The area in the brain responsible for recognizing letter/numeral graphemes(in green) is located in the left hemisphere just next to the color perception area called V4 (in red). </a:t>
            </a:r>
          </a:p>
          <a:p>
            <a:r>
              <a:rPr lang="en-US" sz="2000" dirty="0" smtClean="0"/>
              <a:t>Both areas are located in the  </a:t>
            </a:r>
            <a:r>
              <a:rPr lang="en-US" sz="2000" dirty="0" err="1" smtClean="0"/>
              <a:t>fusiform</a:t>
            </a:r>
            <a:r>
              <a:rPr lang="en-US" sz="2000" dirty="0" smtClean="0"/>
              <a:t> </a:t>
            </a:r>
            <a:r>
              <a:rPr lang="en-US" sz="2000" dirty="0" err="1" smtClean="0"/>
              <a:t>gyrus</a:t>
            </a:r>
            <a:r>
              <a:rPr lang="en-US" sz="2000" dirty="0" smtClean="0"/>
              <a:t>.</a:t>
            </a:r>
          </a:p>
          <a:p>
            <a:r>
              <a:rPr lang="en-US" sz="2000" dirty="0" err="1" smtClean="0"/>
              <a:t>Ramachandran</a:t>
            </a:r>
            <a:r>
              <a:rPr lang="en-US" sz="2000" dirty="0" smtClean="0"/>
              <a:t> and Hubbard (2001) suggested that every time there is activation of neurons representing the recognition of numbers in the cortex, these neurons spur the activation of the neurons which represent color perception. </a:t>
            </a:r>
            <a:endParaRPr lang="en-US" sz="2000" dirty="0"/>
          </a:p>
        </p:txBody>
      </p:sp>
      <p:pic>
        <p:nvPicPr>
          <p:cNvPr id="1028" name="Picture 4"/>
          <p:cNvPicPr>
            <a:picLocks noChangeAspect="1" noChangeArrowheads="1"/>
          </p:cNvPicPr>
          <p:nvPr/>
        </p:nvPicPr>
        <p:blipFill>
          <a:blip r:embed="rId3" cstate="print"/>
          <a:srcRect/>
          <a:stretch>
            <a:fillRect/>
          </a:stretch>
        </p:blipFill>
        <p:spPr bwMode="auto">
          <a:xfrm>
            <a:off x="2819400" y="4191000"/>
            <a:ext cx="3551423" cy="24384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2719</TotalTime>
  <Words>3878</Words>
  <Application>Microsoft Office PowerPoint</Application>
  <PresentationFormat>On-screen Show (4:3)</PresentationFormat>
  <Paragraphs>263</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Module</vt:lpstr>
      <vt:lpstr>Slide 1</vt:lpstr>
      <vt:lpstr>What is Synesthesia?</vt:lpstr>
      <vt:lpstr>More about Synesthesia</vt:lpstr>
      <vt:lpstr>Types of Synesthesia</vt:lpstr>
      <vt:lpstr>Words in Color:  More on Grapheme Color Synesthesia</vt:lpstr>
      <vt:lpstr>Proving Synesthesia’s Legitimacy</vt:lpstr>
      <vt:lpstr>Tests to Verify Synesthesia</vt:lpstr>
      <vt:lpstr>What is the Neural Basis of Graphemic Synesthesia?</vt:lpstr>
      <vt:lpstr>Cross Talk Hypothesis</vt:lpstr>
      <vt:lpstr>Cross Talk in Macaque Monkeys from Ramachandran and Hubbard, 2001</vt:lpstr>
      <vt:lpstr>What this Means:</vt:lpstr>
      <vt:lpstr>The Disinhibition Hypothesis (Grossenbacher and Lovelace, 2001)</vt:lpstr>
      <vt:lpstr>Which One to Choose?</vt:lpstr>
      <vt:lpstr>Problems with Disinhibition</vt:lpstr>
      <vt:lpstr>Grapheme  Color  Synesthesia in the Cortex</vt:lpstr>
      <vt:lpstr>This tells us that…</vt:lpstr>
      <vt:lpstr>Synesthesia as both a Perceptual  and Conceptual experience</vt:lpstr>
      <vt:lpstr>“Higher” and “Lower” Synesthetes</vt:lpstr>
      <vt:lpstr>Fusiform Gyrus and  “Lower” Synesthetes</vt:lpstr>
      <vt:lpstr>Importance of Contrast in  Lower Synesthetes</vt:lpstr>
      <vt:lpstr>Contrast in Higher Synesthetes</vt:lpstr>
      <vt:lpstr>Different Patterns of “Cross Talk” in Higher and Lower Synesthetes</vt:lpstr>
      <vt:lpstr>Angular Gyrus Involvement in Higher Synesthetes and Metaphors</vt:lpstr>
      <vt:lpstr>Metaphors and Synesthesia</vt:lpstr>
      <vt:lpstr>Right Hemisphere in  Grapheme Color Synesthesia</vt:lpstr>
      <vt:lpstr>Synesthesia and Brain Damage from Ione and Tyler, et. al. (2004)</vt:lpstr>
      <vt:lpstr>Conclusions: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Hannah Bosley</dc:creator>
  <cp:lastModifiedBy>Hannah Bosley</cp:lastModifiedBy>
  <cp:revision>47</cp:revision>
  <dcterms:created xsi:type="dcterms:W3CDTF">2010-04-18T20:35:45Z</dcterms:created>
  <dcterms:modified xsi:type="dcterms:W3CDTF">2010-04-22T04:45:20Z</dcterms:modified>
</cp:coreProperties>
</file>