
<file path=[Content_Types].xml><?xml version="1.0" encoding="utf-8"?>
<Types xmlns="http://schemas.openxmlformats.org/package/2006/content-types">
  <Default Extension="xml" ContentType="application/xml"/>
  <Default Extension="wmv" ContentType="video/unknown"/>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8" r:id="rId3"/>
    <p:sldId id="259" r:id="rId4"/>
    <p:sldId id="282" r:id="rId5"/>
    <p:sldId id="260" r:id="rId6"/>
    <p:sldId id="281" r:id="rId7"/>
    <p:sldId id="261" r:id="rId8"/>
    <p:sldId id="262" r:id="rId9"/>
    <p:sldId id="263" r:id="rId10"/>
    <p:sldId id="264" r:id="rId11"/>
    <p:sldId id="265" r:id="rId12"/>
    <p:sldId id="266" r:id="rId13"/>
    <p:sldId id="293" r:id="rId14"/>
    <p:sldId id="268" r:id="rId15"/>
    <p:sldId id="269" r:id="rId16"/>
    <p:sldId id="270" r:id="rId17"/>
    <p:sldId id="271" r:id="rId18"/>
    <p:sldId id="272" r:id="rId19"/>
    <p:sldId id="273" r:id="rId20"/>
    <p:sldId id="274" r:id="rId21"/>
    <p:sldId id="275" r:id="rId22"/>
    <p:sldId id="292" r:id="rId23"/>
    <p:sldId id="283" r:id="rId24"/>
    <p:sldId id="284" r:id="rId25"/>
    <p:sldId id="291" r:id="rId26"/>
    <p:sldId id="294" r:id="rId27"/>
    <p:sldId id="295" r:id="rId28"/>
    <p:sldId id="296" r:id="rId29"/>
    <p:sldId id="297" r:id="rId30"/>
    <p:sldId id="286" r:id="rId31"/>
    <p:sldId id="298" r:id="rId32"/>
    <p:sldId id="299" r:id="rId33"/>
    <p:sldId id="300" r:id="rId34"/>
    <p:sldId id="290" r:id="rId35"/>
    <p:sldId id="301" r:id="rId36"/>
    <p:sldId id="302" r:id="rId37"/>
    <p:sldId id="303" r:id="rId38"/>
    <p:sldId id="304" r:id="rId39"/>
    <p:sldId id="305" r:id="rId40"/>
    <p:sldId id="306" r:id="rId41"/>
    <p:sldId id="307" r:id="rId42"/>
    <p:sldId id="308" r:id="rId43"/>
    <p:sldId id="309"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348" autoAdjust="0"/>
    <p:restoredTop sz="94660"/>
  </p:normalViewPr>
  <p:slideViewPr>
    <p:cSldViewPr>
      <p:cViewPr varScale="1">
        <p:scale>
          <a:sx n="109" d="100"/>
          <a:sy n="109" d="100"/>
        </p:scale>
        <p:origin x="-120"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477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E6778-A683-4AC1-A1BE-2B01168C62BF}"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45748D1F-81CE-4901-8E3C-35AF3C738A96}">
      <dgm:prSet phldrT="[Text]" custT="1"/>
      <dgm:spPr/>
      <dgm:t>
        <a:bodyPr/>
        <a:lstStyle/>
        <a:p>
          <a:r>
            <a:rPr lang="en-US" sz="1800" dirty="0" smtClean="0">
              <a:latin typeface="Arial" pitchFamily="34" charset="0"/>
              <a:cs typeface="Arial" pitchFamily="34" charset="0"/>
            </a:rPr>
            <a:t>Short laser pulse</a:t>
          </a:r>
        </a:p>
        <a:p>
          <a:r>
            <a:rPr lang="en-US" sz="1800" dirty="0" smtClean="0">
              <a:latin typeface="Arial" pitchFamily="34" charset="0"/>
              <a:cs typeface="Arial" pitchFamily="34" charset="0"/>
            </a:rPr>
            <a:t>10 ps</a:t>
          </a:r>
          <a:endParaRPr lang="en-US" sz="1800" dirty="0">
            <a:latin typeface="Arial" pitchFamily="34" charset="0"/>
            <a:cs typeface="Arial" pitchFamily="34" charset="0"/>
          </a:endParaRPr>
        </a:p>
      </dgm:t>
    </dgm:pt>
    <dgm:pt modelId="{0738A316-3D1B-454F-90E4-152ED93335C3}" type="parTrans" cxnId="{3CC3208D-D584-43B5-ADEC-02AAB2376778}">
      <dgm:prSet/>
      <dgm:spPr/>
      <dgm:t>
        <a:bodyPr/>
        <a:lstStyle/>
        <a:p>
          <a:endParaRPr lang="en-US"/>
        </a:p>
      </dgm:t>
    </dgm:pt>
    <dgm:pt modelId="{D4DEF4DD-F4CF-4A5B-894E-4425BACF56AB}" type="sibTrans" cxnId="{3CC3208D-D584-43B5-ADEC-02AAB2376778}">
      <dgm:prSet/>
      <dgm:spPr/>
      <dgm:t>
        <a:bodyPr/>
        <a:lstStyle/>
        <a:p>
          <a:endParaRPr lang="en-US"/>
        </a:p>
      </dgm:t>
    </dgm:pt>
    <dgm:pt modelId="{E78C06D1-50EA-4BF0-A528-41F888AE50BF}">
      <dgm:prSet phldrT="[Text]" custT="1"/>
      <dgm:spPr/>
      <dgm:t>
        <a:bodyPr/>
        <a:lstStyle/>
        <a:p>
          <a:r>
            <a:rPr lang="en-US" sz="1800" dirty="0" smtClean="0">
              <a:latin typeface="Arial" pitchFamily="34" charset="0"/>
              <a:cs typeface="Arial" pitchFamily="34" charset="0"/>
            </a:rPr>
            <a:t>Plasmonic conversion to heat</a:t>
          </a:r>
        </a:p>
        <a:p>
          <a:r>
            <a:rPr lang="en-US" sz="1800" dirty="0" smtClean="0">
              <a:latin typeface="Arial" pitchFamily="34" charset="0"/>
              <a:cs typeface="Arial" pitchFamily="34" charset="0"/>
            </a:rPr>
            <a:t>1 ps</a:t>
          </a:r>
          <a:endParaRPr lang="en-US" sz="1800" dirty="0">
            <a:latin typeface="Arial" pitchFamily="34" charset="0"/>
            <a:cs typeface="Arial" pitchFamily="34" charset="0"/>
          </a:endParaRPr>
        </a:p>
      </dgm:t>
    </dgm:pt>
    <dgm:pt modelId="{00F00432-408F-4203-A9F7-816391EDB152}" type="parTrans" cxnId="{1DFF5843-9410-489D-B66C-2ABC7BA3BCCC}">
      <dgm:prSet/>
      <dgm:spPr/>
      <dgm:t>
        <a:bodyPr/>
        <a:lstStyle/>
        <a:p>
          <a:endParaRPr lang="en-US"/>
        </a:p>
      </dgm:t>
    </dgm:pt>
    <dgm:pt modelId="{D1EFFF6E-AFC6-45F9-8279-7F53A924C31D}" type="sibTrans" cxnId="{1DFF5843-9410-489D-B66C-2ABC7BA3BCCC}">
      <dgm:prSet/>
      <dgm:spPr/>
      <dgm:t>
        <a:bodyPr/>
        <a:lstStyle/>
        <a:p>
          <a:endParaRPr lang="en-US"/>
        </a:p>
      </dgm:t>
    </dgm:pt>
    <dgm:pt modelId="{61A52B41-1545-4C95-8723-AAAD6EEAA992}">
      <dgm:prSet phldrT="[Text]"/>
      <dgm:spPr/>
      <dgm:t>
        <a:bodyPr/>
        <a:lstStyle/>
        <a:p>
          <a:r>
            <a:rPr lang="en-US" dirty="0" smtClean="0">
              <a:latin typeface="Arial" pitchFamily="34" charset="0"/>
              <a:cs typeface="Arial" pitchFamily="34" charset="0"/>
            </a:rPr>
            <a:t>Transient vapor nanobubble</a:t>
          </a:r>
        </a:p>
        <a:p>
          <a:r>
            <a:rPr lang="en-US" dirty="0" smtClean="0">
              <a:latin typeface="Arial" pitchFamily="34" charset="0"/>
              <a:cs typeface="Arial" pitchFamily="34" charset="0"/>
            </a:rPr>
            <a:t>1-1000 ns</a:t>
          </a:r>
          <a:endParaRPr lang="en-US" dirty="0">
            <a:latin typeface="Arial" pitchFamily="34" charset="0"/>
            <a:cs typeface="Arial" pitchFamily="34" charset="0"/>
          </a:endParaRPr>
        </a:p>
      </dgm:t>
    </dgm:pt>
    <dgm:pt modelId="{189D733D-BB06-4135-A89A-09409E6710AC}" type="parTrans" cxnId="{6015C65D-D242-4D4B-AB8C-7C5F6541CDE5}">
      <dgm:prSet/>
      <dgm:spPr/>
      <dgm:t>
        <a:bodyPr/>
        <a:lstStyle/>
        <a:p>
          <a:endParaRPr lang="en-US"/>
        </a:p>
      </dgm:t>
    </dgm:pt>
    <dgm:pt modelId="{01577D81-CC7B-4188-85D5-6DCD07C010B3}" type="sibTrans" cxnId="{6015C65D-D242-4D4B-AB8C-7C5F6541CDE5}">
      <dgm:prSet/>
      <dgm:spPr/>
      <dgm:t>
        <a:bodyPr/>
        <a:lstStyle/>
        <a:p>
          <a:endParaRPr lang="en-US"/>
        </a:p>
      </dgm:t>
    </dgm:pt>
    <dgm:pt modelId="{1FEBB69E-A75F-4404-BA15-D8C8C6274B86}">
      <dgm:prSet phldrT="[Text]"/>
      <dgm:spPr/>
      <dgm:t>
        <a:bodyPr/>
        <a:lstStyle/>
        <a:p>
          <a:r>
            <a:rPr lang="en-US" dirty="0" smtClean="0">
              <a:latin typeface="Arial" pitchFamily="34" charset="0"/>
              <a:cs typeface="Arial" pitchFamily="34" charset="0"/>
            </a:rPr>
            <a:t>Evaporation of  adjacent liquid</a:t>
          </a:r>
        </a:p>
        <a:p>
          <a:r>
            <a:rPr lang="en-US" dirty="0" smtClean="0">
              <a:latin typeface="Arial" pitchFamily="34" charset="0"/>
              <a:cs typeface="Arial" pitchFamily="34" charset="0"/>
            </a:rPr>
            <a:t>100 ps</a:t>
          </a:r>
          <a:endParaRPr lang="en-US" dirty="0">
            <a:latin typeface="Arial" pitchFamily="34" charset="0"/>
            <a:cs typeface="Arial" pitchFamily="34" charset="0"/>
          </a:endParaRPr>
        </a:p>
      </dgm:t>
    </dgm:pt>
    <dgm:pt modelId="{CE7D568E-F8DA-433A-A849-D899B3B54C54}" type="parTrans" cxnId="{B6A6E94A-4C87-4EC2-AF26-8B5DE2DB09C9}">
      <dgm:prSet/>
      <dgm:spPr/>
      <dgm:t>
        <a:bodyPr/>
        <a:lstStyle/>
        <a:p>
          <a:endParaRPr lang="en-US"/>
        </a:p>
      </dgm:t>
    </dgm:pt>
    <dgm:pt modelId="{623A942B-0806-47F2-816C-41398504CE93}" type="sibTrans" cxnId="{B6A6E94A-4C87-4EC2-AF26-8B5DE2DB09C9}">
      <dgm:prSet/>
      <dgm:spPr/>
      <dgm:t>
        <a:bodyPr/>
        <a:lstStyle/>
        <a:p>
          <a:endParaRPr lang="en-US"/>
        </a:p>
      </dgm:t>
    </dgm:pt>
    <dgm:pt modelId="{A0C197DC-55BD-412A-8D02-82DD066A577F}" type="pres">
      <dgm:prSet presAssocID="{C4EE6778-A683-4AC1-A1BE-2B01168C62BF}" presName="CompostProcess" presStyleCnt="0">
        <dgm:presLayoutVars>
          <dgm:dir/>
          <dgm:resizeHandles val="exact"/>
        </dgm:presLayoutVars>
      </dgm:prSet>
      <dgm:spPr/>
      <dgm:t>
        <a:bodyPr/>
        <a:lstStyle/>
        <a:p>
          <a:endParaRPr lang="en-US"/>
        </a:p>
      </dgm:t>
    </dgm:pt>
    <dgm:pt modelId="{0913A888-2FD7-4E67-9CBD-C327C143870E}" type="pres">
      <dgm:prSet presAssocID="{C4EE6778-A683-4AC1-A1BE-2B01168C62BF}" presName="arrow" presStyleLbl="bgShp" presStyleIdx="0" presStyleCnt="1" custLinFactNeighborX="-6320" custLinFactNeighborY="4545"/>
      <dgm:spPr/>
      <dgm:t>
        <a:bodyPr/>
        <a:lstStyle/>
        <a:p>
          <a:endParaRPr lang="ru-RU"/>
        </a:p>
      </dgm:t>
    </dgm:pt>
    <dgm:pt modelId="{AE57D407-288D-4137-8330-8668341A954D}" type="pres">
      <dgm:prSet presAssocID="{C4EE6778-A683-4AC1-A1BE-2B01168C62BF}" presName="linearProcess" presStyleCnt="0"/>
      <dgm:spPr/>
      <dgm:t>
        <a:bodyPr/>
        <a:lstStyle/>
        <a:p>
          <a:endParaRPr lang="ru-RU"/>
        </a:p>
      </dgm:t>
    </dgm:pt>
    <dgm:pt modelId="{6BA49140-0544-482F-807E-DEDECF311993}" type="pres">
      <dgm:prSet presAssocID="{45748D1F-81CE-4901-8E3C-35AF3C738A96}" presName="textNode" presStyleLbl="node1" presStyleIdx="0" presStyleCnt="4" custScaleX="60053" custScaleY="100125" custLinFactNeighborX="-88124" custLinFactNeighborY="-1074">
        <dgm:presLayoutVars>
          <dgm:bulletEnabled val="1"/>
        </dgm:presLayoutVars>
      </dgm:prSet>
      <dgm:spPr/>
      <dgm:t>
        <a:bodyPr/>
        <a:lstStyle/>
        <a:p>
          <a:endParaRPr lang="en-US"/>
        </a:p>
      </dgm:t>
    </dgm:pt>
    <dgm:pt modelId="{6ADD7E8A-A3A9-4103-BAC2-CC0D0F7798AB}" type="pres">
      <dgm:prSet presAssocID="{D4DEF4DD-F4CF-4A5B-894E-4425BACF56AB}" presName="sibTrans" presStyleCnt="0"/>
      <dgm:spPr/>
      <dgm:t>
        <a:bodyPr/>
        <a:lstStyle/>
        <a:p>
          <a:endParaRPr lang="ru-RU"/>
        </a:p>
      </dgm:t>
    </dgm:pt>
    <dgm:pt modelId="{C03D913E-2665-44D0-830D-7E900FA81CDB}" type="pres">
      <dgm:prSet presAssocID="{E78C06D1-50EA-4BF0-A528-41F888AE50BF}" presName="textNode" presStyleLbl="node1" presStyleIdx="1" presStyleCnt="4" custScaleX="59463" custLinFactX="-1537" custLinFactNeighborX="-100000" custLinFactNeighborY="-1136">
        <dgm:presLayoutVars>
          <dgm:bulletEnabled val="1"/>
        </dgm:presLayoutVars>
      </dgm:prSet>
      <dgm:spPr/>
      <dgm:t>
        <a:bodyPr/>
        <a:lstStyle/>
        <a:p>
          <a:endParaRPr lang="en-US"/>
        </a:p>
      </dgm:t>
    </dgm:pt>
    <dgm:pt modelId="{F4ECDBC7-C069-4BC9-A9C3-FFF3E69749AC}" type="pres">
      <dgm:prSet presAssocID="{D1EFFF6E-AFC6-45F9-8279-7F53A924C31D}" presName="sibTrans" presStyleCnt="0"/>
      <dgm:spPr/>
      <dgm:t>
        <a:bodyPr/>
        <a:lstStyle/>
        <a:p>
          <a:endParaRPr lang="ru-RU"/>
        </a:p>
      </dgm:t>
    </dgm:pt>
    <dgm:pt modelId="{68F25F3B-BAFC-40DA-9EC1-F4656A905063}" type="pres">
      <dgm:prSet presAssocID="{61A52B41-1545-4C95-8723-AAAD6EEAA992}" presName="textNode" presStyleLbl="node1" presStyleIdx="2" presStyleCnt="4" custScaleX="70204" custLinFactX="48593" custLinFactNeighborX="100000" custLinFactNeighborY="-1136">
        <dgm:presLayoutVars>
          <dgm:bulletEnabled val="1"/>
        </dgm:presLayoutVars>
      </dgm:prSet>
      <dgm:spPr/>
      <dgm:t>
        <a:bodyPr/>
        <a:lstStyle/>
        <a:p>
          <a:endParaRPr lang="en-US"/>
        </a:p>
      </dgm:t>
    </dgm:pt>
    <dgm:pt modelId="{F40235F1-67FB-446B-BFB4-DD142F899F42}" type="pres">
      <dgm:prSet presAssocID="{01577D81-CC7B-4188-85D5-6DCD07C010B3}" presName="sibTrans" presStyleCnt="0"/>
      <dgm:spPr/>
      <dgm:t>
        <a:bodyPr/>
        <a:lstStyle/>
        <a:p>
          <a:endParaRPr lang="ru-RU"/>
        </a:p>
      </dgm:t>
    </dgm:pt>
    <dgm:pt modelId="{48B9EC6B-7826-4E6E-AAC3-4B434B5125F1}" type="pres">
      <dgm:prSet presAssocID="{1FEBB69E-A75F-4404-BA15-D8C8C6274B86}" presName="textNode" presStyleLbl="node1" presStyleIdx="3" presStyleCnt="4" custScaleX="61527" custLinFactX="-80358" custLinFactNeighborX="-100000" custLinFactNeighborY="-1136">
        <dgm:presLayoutVars>
          <dgm:bulletEnabled val="1"/>
        </dgm:presLayoutVars>
      </dgm:prSet>
      <dgm:spPr/>
      <dgm:t>
        <a:bodyPr/>
        <a:lstStyle/>
        <a:p>
          <a:endParaRPr lang="en-US"/>
        </a:p>
      </dgm:t>
    </dgm:pt>
  </dgm:ptLst>
  <dgm:cxnLst>
    <dgm:cxn modelId="{B6A6E94A-4C87-4EC2-AF26-8B5DE2DB09C9}" srcId="{C4EE6778-A683-4AC1-A1BE-2B01168C62BF}" destId="{1FEBB69E-A75F-4404-BA15-D8C8C6274B86}" srcOrd="3" destOrd="0" parTransId="{CE7D568E-F8DA-433A-A849-D899B3B54C54}" sibTransId="{623A942B-0806-47F2-816C-41398504CE93}"/>
    <dgm:cxn modelId="{6015C65D-D242-4D4B-AB8C-7C5F6541CDE5}" srcId="{C4EE6778-A683-4AC1-A1BE-2B01168C62BF}" destId="{61A52B41-1545-4C95-8723-AAAD6EEAA992}" srcOrd="2" destOrd="0" parTransId="{189D733D-BB06-4135-A89A-09409E6710AC}" sibTransId="{01577D81-CC7B-4188-85D5-6DCD07C010B3}"/>
    <dgm:cxn modelId="{86C2A8E0-947F-0844-8C69-D23377504ACF}" type="presOf" srcId="{1FEBB69E-A75F-4404-BA15-D8C8C6274B86}" destId="{48B9EC6B-7826-4E6E-AAC3-4B434B5125F1}" srcOrd="0" destOrd="0" presId="urn:microsoft.com/office/officeart/2005/8/layout/hProcess9"/>
    <dgm:cxn modelId="{D2EE8614-C15C-6747-9B58-64961DE6792A}" type="presOf" srcId="{61A52B41-1545-4C95-8723-AAAD6EEAA992}" destId="{68F25F3B-BAFC-40DA-9EC1-F4656A905063}" srcOrd="0" destOrd="0" presId="urn:microsoft.com/office/officeart/2005/8/layout/hProcess9"/>
    <dgm:cxn modelId="{CF768642-7E48-3C46-800C-9F57E076F0C7}" type="presOf" srcId="{E78C06D1-50EA-4BF0-A528-41F888AE50BF}" destId="{C03D913E-2665-44D0-830D-7E900FA81CDB}" srcOrd="0" destOrd="0" presId="urn:microsoft.com/office/officeart/2005/8/layout/hProcess9"/>
    <dgm:cxn modelId="{EBF53F08-1C6C-5246-9E80-DD16CFE3CCF5}" type="presOf" srcId="{45748D1F-81CE-4901-8E3C-35AF3C738A96}" destId="{6BA49140-0544-482F-807E-DEDECF311993}" srcOrd="0" destOrd="0" presId="urn:microsoft.com/office/officeart/2005/8/layout/hProcess9"/>
    <dgm:cxn modelId="{02CE9BF7-2A2A-B44A-A655-E27CB14A4A26}" type="presOf" srcId="{C4EE6778-A683-4AC1-A1BE-2B01168C62BF}" destId="{A0C197DC-55BD-412A-8D02-82DD066A577F}" srcOrd="0" destOrd="0" presId="urn:microsoft.com/office/officeart/2005/8/layout/hProcess9"/>
    <dgm:cxn modelId="{3CC3208D-D584-43B5-ADEC-02AAB2376778}" srcId="{C4EE6778-A683-4AC1-A1BE-2B01168C62BF}" destId="{45748D1F-81CE-4901-8E3C-35AF3C738A96}" srcOrd="0" destOrd="0" parTransId="{0738A316-3D1B-454F-90E4-152ED93335C3}" sibTransId="{D4DEF4DD-F4CF-4A5B-894E-4425BACF56AB}"/>
    <dgm:cxn modelId="{1DFF5843-9410-489D-B66C-2ABC7BA3BCCC}" srcId="{C4EE6778-A683-4AC1-A1BE-2B01168C62BF}" destId="{E78C06D1-50EA-4BF0-A528-41F888AE50BF}" srcOrd="1" destOrd="0" parTransId="{00F00432-408F-4203-A9F7-816391EDB152}" sibTransId="{D1EFFF6E-AFC6-45F9-8279-7F53A924C31D}"/>
    <dgm:cxn modelId="{9E0CEF0D-F7EA-114C-ACDD-9E70C9B6E6ED}" type="presParOf" srcId="{A0C197DC-55BD-412A-8D02-82DD066A577F}" destId="{0913A888-2FD7-4E67-9CBD-C327C143870E}" srcOrd="0" destOrd="0" presId="urn:microsoft.com/office/officeart/2005/8/layout/hProcess9"/>
    <dgm:cxn modelId="{FDF04473-0D5F-DF4F-9FC7-A67FA0CE1A3B}" type="presParOf" srcId="{A0C197DC-55BD-412A-8D02-82DD066A577F}" destId="{AE57D407-288D-4137-8330-8668341A954D}" srcOrd="1" destOrd="0" presId="urn:microsoft.com/office/officeart/2005/8/layout/hProcess9"/>
    <dgm:cxn modelId="{DDFF72A0-D5D6-8842-B71D-22FAAD23F614}" type="presParOf" srcId="{AE57D407-288D-4137-8330-8668341A954D}" destId="{6BA49140-0544-482F-807E-DEDECF311993}" srcOrd="0" destOrd="0" presId="urn:microsoft.com/office/officeart/2005/8/layout/hProcess9"/>
    <dgm:cxn modelId="{519FEDD5-C39F-5E42-8D3B-9CC3A47E6E2A}" type="presParOf" srcId="{AE57D407-288D-4137-8330-8668341A954D}" destId="{6ADD7E8A-A3A9-4103-BAC2-CC0D0F7798AB}" srcOrd="1" destOrd="0" presId="urn:microsoft.com/office/officeart/2005/8/layout/hProcess9"/>
    <dgm:cxn modelId="{4D6C6F9E-4107-DB43-A0D1-254B8E4479BE}" type="presParOf" srcId="{AE57D407-288D-4137-8330-8668341A954D}" destId="{C03D913E-2665-44D0-830D-7E900FA81CDB}" srcOrd="2" destOrd="0" presId="urn:microsoft.com/office/officeart/2005/8/layout/hProcess9"/>
    <dgm:cxn modelId="{83C3208D-EA5A-4742-8659-ACB5242A7F59}" type="presParOf" srcId="{AE57D407-288D-4137-8330-8668341A954D}" destId="{F4ECDBC7-C069-4BC9-A9C3-FFF3E69749AC}" srcOrd="3" destOrd="0" presId="urn:microsoft.com/office/officeart/2005/8/layout/hProcess9"/>
    <dgm:cxn modelId="{B3C1D611-848E-6843-83FB-DA4CBA60931F}" type="presParOf" srcId="{AE57D407-288D-4137-8330-8668341A954D}" destId="{68F25F3B-BAFC-40DA-9EC1-F4656A905063}" srcOrd="4" destOrd="0" presId="urn:microsoft.com/office/officeart/2005/8/layout/hProcess9"/>
    <dgm:cxn modelId="{D3BDB0FB-F19F-4C4D-91CB-F4A00AA3DFA8}" type="presParOf" srcId="{AE57D407-288D-4137-8330-8668341A954D}" destId="{F40235F1-67FB-446B-BFB4-DD142F899F42}" srcOrd="5" destOrd="0" presId="urn:microsoft.com/office/officeart/2005/8/layout/hProcess9"/>
    <dgm:cxn modelId="{00FC1E52-7C43-1C46-8BD1-D2906297E513}" type="presParOf" srcId="{AE57D407-288D-4137-8330-8668341A954D}" destId="{48B9EC6B-7826-4E6E-AAC3-4B434B5125F1}"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3A888-2FD7-4E67-9CBD-C327C143870E}">
      <dsp:nvSpPr>
        <dsp:cNvPr id="0" name=""/>
        <dsp:cNvSpPr/>
      </dsp:nvSpPr>
      <dsp:spPr>
        <a:xfrm>
          <a:off x="152424" y="0"/>
          <a:ext cx="6088380" cy="335280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49140-0544-482F-807E-DEDECF311993}">
      <dsp:nvSpPr>
        <dsp:cNvPr id="0" name=""/>
        <dsp:cNvSpPr/>
      </dsp:nvSpPr>
      <dsp:spPr>
        <a:xfrm>
          <a:off x="0" y="990598"/>
          <a:ext cx="1563997" cy="134279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Short laser pulse</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10 ps</a:t>
          </a:r>
          <a:endParaRPr lang="en-US" sz="1800" kern="1200" dirty="0">
            <a:latin typeface="Arial" pitchFamily="34" charset="0"/>
            <a:cs typeface="Arial" pitchFamily="34" charset="0"/>
          </a:endParaRPr>
        </a:p>
      </dsp:txBody>
      <dsp:txXfrm>
        <a:off x="65550" y="1056148"/>
        <a:ext cx="1432897" cy="1211696"/>
      </dsp:txXfrm>
    </dsp:sp>
    <dsp:sp modelId="{C03D913E-2665-44D0-830D-7E900FA81CDB}">
      <dsp:nvSpPr>
        <dsp:cNvPr id="0" name=""/>
        <dsp:cNvSpPr/>
      </dsp:nvSpPr>
      <dsp:spPr>
        <a:xfrm>
          <a:off x="1631961" y="990604"/>
          <a:ext cx="1548632" cy="1341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Plasmonic conversion to heat</a:t>
          </a:r>
        </a:p>
        <a:p>
          <a:pPr lvl="0" algn="ctr" defTabSz="800100">
            <a:lnSpc>
              <a:spcPct val="90000"/>
            </a:lnSpc>
            <a:spcBef>
              <a:spcPct val="0"/>
            </a:spcBef>
            <a:spcAft>
              <a:spcPct val="35000"/>
            </a:spcAft>
          </a:pPr>
          <a:r>
            <a:rPr lang="en-US" sz="1800" kern="1200" dirty="0" smtClean="0">
              <a:latin typeface="Arial" pitchFamily="34" charset="0"/>
              <a:cs typeface="Arial" pitchFamily="34" charset="0"/>
            </a:rPr>
            <a:t>1 ps</a:t>
          </a:r>
          <a:endParaRPr lang="en-US" sz="1800" kern="1200" dirty="0">
            <a:latin typeface="Arial" pitchFamily="34" charset="0"/>
            <a:cs typeface="Arial" pitchFamily="34" charset="0"/>
          </a:endParaRPr>
        </a:p>
      </dsp:txBody>
      <dsp:txXfrm>
        <a:off x="1697429" y="1056072"/>
        <a:ext cx="1417696" cy="1210184"/>
      </dsp:txXfrm>
    </dsp:sp>
    <dsp:sp modelId="{68F25F3B-BAFC-40DA-9EC1-F4656A905063}">
      <dsp:nvSpPr>
        <dsp:cNvPr id="0" name=""/>
        <dsp:cNvSpPr/>
      </dsp:nvSpPr>
      <dsp:spPr>
        <a:xfrm>
          <a:off x="4889592" y="990604"/>
          <a:ext cx="1828366" cy="1341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Transient vapor nanobubble</a:t>
          </a:r>
        </a:p>
        <a:p>
          <a:pPr lvl="0" algn="ctr" defTabSz="755650">
            <a:lnSpc>
              <a:spcPct val="90000"/>
            </a:lnSpc>
            <a:spcBef>
              <a:spcPct val="0"/>
            </a:spcBef>
            <a:spcAft>
              <a:spcPct val="35000"/>
            </a:spcAft>
          </a:pPr>
          <a:r>
            <a:rPr lang="en-US" sz="1700" kern="1200" dirty="0" smtClean="0">
              <a:latin typeface="Arial" pitchFamily="34" charset="0"/>
              <a:cs typeface="Arial" pitchFamily="34" charset="0"/>
            </a:rPr>
            <a:t>1-1000 ns</a:t>
          </a:r>
          <a:endParaRPr lang="en-US" sz="1700" kern="1200" dirty="0">
            <a:latin typeface="Arial" pitchFamily="34" charset="0"/>
            <a:cs typeface="Arial" pitchFamily="34" charset="0"/>
          </a:endParaRPr>
        </a:p>
      </dsp:txBody>
      <dsp:txXfrm>
        <a:off x="4955060" y="1056072"/>
        <a:ext cx="1697430" cy="1210184"/>
      </dsp:txXfrm>
    </dsp:sp>
    <dsp:sp modelId="{48B9EC6B-7826-4E6E-AAC3-4B434B5125F1}">
      <dsp:nvSpPr>
        <dsp:cNvPr id="0" name=""/>
        <dsp:cNvSpPr/>
      </dsp:nvSpPr>
      <dsp:spPr>
        <a:xfrm>
          <a:off x="3225130" y="990604"/>
          <a:ext cx="1602386" cy="134112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Arial" pitchFamily="34" charset="0"/>
              <a:cs typeface="Arial" pitchFamily="34" charset="0"/>
            </a:rPr>
            <a:t>Evaporation of  adjacent liquid</a:t>
          </a:r>
        </a:p>
        <a:p>
          <a:pPr lvl="0" algn="ctr" defTabSz="755650">
            <a:lnSpc>
              <a:spcPct val="90000"/>
            </a:lnSpc>
            <a:spcBef>
              <a:spcPct val="0"/>
            </a:spcBef>
            <a:spcAft>
              <a:spcPct val="35000"/>
            </a:spcAft>
          </a:pPr>
          <a:r>
            <a:rPr lang="en-US" sz="1700" kern="1200" dirty="0" smtClean="0">
              <a:latin typeface="Arial" pitchFamily="34" charset="0"/>
              <a:cs typeface="Arial" pitchFamily="34" charset="0"/>
            </a:rPr>
            <a:t>100 ps</a:t>
          </a:r>
          <a:endParaRPr lang="en-US" sz="1700" kern="1200" dirty="0">
            <a:latin typeface="Arial" pitchFamily="34" charset="0"/>
            <a:cs typeface="Arial" pitchFamily="34" charset="0"/>
          </a:endParaRPr>
        </a:p>
      </dsp:txBody>
      <dsp:txXfrm>
        <a:off x="3290598" y="1056072"/>
        <a:ext cx="1471450" cy="12101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01110CAA-E02F-654B-B0A2-3BF1DF8CBD06}" type="slidenum">
              <a:rPr lang="en-US"/>
              <a:pPr/>
              <a:t>‹#›</a:t>
            </a:fld>
            <a:endParaRPr lang="en-US"/>
          </a:p>
        </p:txBody>
      </p:sp>
    </p:spTree>
    <p:extLst>
      <p:ext uri="{BB962C8B-B14F-4D97-AF65-F5344CB8AC3E}">
        <p14:creationId xmlns:p14="http://schemas.microsoft.com/office/powerpoint/2010/main" val="4074401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B78AF65E-3586-1E44-BD65-640AEFB5BD7F}" type="slidenum">
              <a:rPr lang="en-US"/>
              <a:pPr/>
              <a:t>1</a:t>
            </a:fld>
            <a:endParaRPr lang="en-US"/>
          </a:p>
        </p:txBody>
      </p:sp>
      <p:sp>
        <p:nvSpPr>
          <p:cNvPr id="15362" name="Rectangle 1026"/>
          <p:cNvSpPr>
            <a:spLocks noGrp="1" noRot="1" noChangeAspect="1" noChangeArrowheads="1" noTextEdit="1"/>
          </p:cNvSpPr>
          <p:nvPr>
            <p:ph type="sldImg"/>
          </p:nvPr>
        </p:nvSpPr>
        <p:spPr>
          <a:ln/>
        </p:spPr>
      </p:sp>
      <p:sp>
        <p:nvSpPr>
          <p:cNvPr id="15363" name="Rectangle 1027"/>
          <p:cNvSpPr>
            <a:spLocks noGrp="1" noChangeArrowheads="1"/>
          </p:cNvSpPr>
          <p:nvPr>
            <p:ph type="body" idx="1"/>
          </p:nvPr>
        </p:nvSpPr>
        <p:spPr>
          <a:noFill/>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miter lim="800000"/>
            <a:headEnd/>
            <a:tailEnd/>
          </a:ln>
        </p:spPr>
        <p:txBody>
          <a:bodyPr/>
          <a:lstStyle/>
          <a:p>
            <a:fld id="{B7B59C0B-4D4B-4F43-AE9A-C52A1385F4ED}" type="slidenum">
              <a:rPr lang="en-US"/>
              <a:pPr/>
              <a:t>10</a:t>
            </a:fld>
            <a:endParaRPr lang="en-US"/>
          </a:p>
        </p:txBody>
      </p:sp>
      <p:sp>
        <p:nvSpPr>
          <p:cNvPr id="33794"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443359C-5FE4-0D46-B22D-5B9F92645FCB}" type="slidenum">
              <a:rPr lang="en-US" sz="1200"/>
              <a:pPr algn="r"/>
              <a:t>10</a:t>
            </a:fld>
            <a:endParaRPr lang="en-US"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1800">
                <a:ea typeface="ＭＳ Ｐゴシック" charset="-128"/>
                <a:cs typeface="ＭＳ Ｐゴシック" charset="-128"/>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miter lim="800000"/>
            <a:headEnd/>
            <a:tailEnd/>
          </a:ln>
        </p:spPr>
        <p:txBody>
          <a:bodyPr/>
          <a:lstStyle/>
          <a:p>
            <a:fld id="{83527DD9-9635-2F46-8B1A-657720553DDC}" type="slidenum">
              <a:rPr lang="en-US"/>
              <a:pPr/>
              <a:t>11</a:t>
            </a:fld>
            <a:endParaRPr lang="en-US"/>
          </a:p>
        </p:txBody>
      </p:sp>
      <p:sp>
        <p:nvSpPr>
          <p:cNvPr id="35842"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813BFBB-5DE4-EE4F-8F3A-8AD78FDFE433}" type="slidenum">
              <a:rPr lang="en-US" sz="1200"/>
              <a:pPr algn="r"/>
              <a:t>11</a:t>
            </a:fld>
            <a:endParaRPr lang="en-US"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60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B0700C09-647C-2940-8E6D-BBCFA452E1AB}" type="slidenum">
              <a:rPr lang="en-US"/>
              <a:pPr/>
              <a:t>12</a:t>
            </a:fld>
            <a:endParaRPr lang="en-US"/>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589C047F-E18E-B642-93A5-9AF2AEFFB1A6}" type="slidenum">
              <a:rPr lang="en-US">
                <a:latin typeface="Arial" charset="0"/>
                <a:ea typeface="ＭＳ Ｐゴシック" charset="-128"/>
                <a:cs typeface="ＭＳ Ｐゴシック" charset="-128"/>
              </a:rPr>
              <a:pPr/>
              <a:t>13</a:t>
            </a:fld>
            <a:endParaRPr lang="en-US">
              <a:latin typeface="Arial" charset="0"/>
              <a:ea typeface="ＭＳ Ｐゴシック" charset="-128"/>
              <a:cs typeface="ＭＳ Ｐゴシック"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z="1600" dirty="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miter lim="800000"/>
            <a:headEnd/>
            <a:tailEnd/>
          </a:ln>
        </p:spPr>
        <p:txBody>
          <a:bodyPr/>
          <a:lstStyle/>
          <a:p>
            <a:fld id="{79C9FB8F-A802-0745-BCC1-9D47541932FB}" type="slidenum">
              <a:rPr lang="en-US"/>
              <a:pPr/>
              <a:t>14</a:t>
            </a:fld>
            <a:endParaRPr lang="en-US"/>
          </a:p>
        </p:txBody>
      </p:sp>
      <p:sp>
        <p:nvSpPr>
          <p:cNvPr id="39938"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1F7B18C-41AD-4848-A3AF-5A8F24DF7529}" type="slidenum">
              <a:rPr lang="en-US" sz="1200"/>
              <a:pPr algn="r"/>
              <a:t>14</a:t>
            </a:fld>
            <a:endParaRPr lang="en-US" sz="1200"/>
          </a:p>
        </p:txBody>
      </p:sp>
      <p:sp>
        <p:nvSpPr>
          <p:cNvPr id="39939" name="Rectangle 1026"/>
          <p:cNvSpPr>
            <a:spLocks noGrp="1" noRot="1" noChangeAspect="1" noChangeArrowheads="1" noTextEdit="1"/>
          </p:cNvSpPr>
          <p:nvPr>
            <p:ph type="sldImg"/>
          </p:nvPr>
        </p:nvSpPr>
        <p:spPr>
          <a:solidFill>
            <a:srgbClr val="FFFFFF"/>
          </a:solidFill>
          <a:ln/>
        </p:spPr>
      </p:sp>
      <p:sp>
        <p:nvSpPr>
          <p:cNvPr id="3994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miter lim="800000"/>
            <a:headEnd/>
            <a:tailEnd/>
          </a:ln>
        </p:spPr>
        <p:txBody>
          <a:bodyPr/>
          <a:lstStyle/>
          <a:p>
            <a:fld id="{356FDD38-9C2F-2E4A-A42F-F38B26C9A6EC}" type="slidenum">
              <a:rPr lang="en-US"/>
              <a:pPr/>
              <a:t>15</a:t>
            </a:fld>
            <a:endParaRPr lang="en-US"/>
          </a:p>
        </p:txBody>
      </p:sp>
      <p:sp>
        <p:nvSpPr>
          <p:cNvPr id="41986"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8E9AA97-D5DB-D449-B697-0B2C9354BE82}" type="slidenum">
              <a:rPr lang="en-US" sz="1200"/>
              <a:pPr algn="r"/>
              <a:t>15</a:t>
            </a:fld>
            <a:endParaRPr lang="en-US"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60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miter lim="800000"/>
            <a:headEnd/>
            <a:tailEnd/>
          </a:ln>
        </p:spPr>
        <p:txBody>
          <a:bodyPr/>
          <a:lstStyle/>
          <a:p>
            <a:fld id="{0B9EE97A-AB1B-0C4C-A603-0637EB2FC688}" type="slidenum">
              <a:rPr lang="en-US"/>
              <a:pPr/>
              <a:t>16</a:t>
            </a:fld>
            <a:endParaRPr lang="en-US"/>
          </a:p>
        </p:txBody>
      </p:sp>
      <p:sp>
        <p:nvSpPr>
          <p:cNvPr id="44034"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57459AD-5FEB-8846-87BB-070B6A81DE82}" type="slidenum">
              <a:rPr lang="en-US" sz="1200"/>
              <a:pPr algn="r"/>
              <a:t>16</a:t>
            </a:fld>
            <a:endParaRPr lang="en-US" sz="1200"/>
          </a:p>
        </p:txBody>
      </p:sp>
      <p:sp>
        <p:nvSpPr>
          <p:cNvPr id="44035" name="Rectangle 1026"/>
          <p:cNvSpPr>
            <a:spLocks noGrp="1" noRot="1" noChangeAspect="1" noChangeArrowheads="1" noTextEdit="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miter lim="800000"/>
            <a:headEnd/>
            <a:tailEnd/>
          </a:ln>
        </p:spPr>
        <p:txBody>
          <a:bodyPr/>
          <a:lstStyle/>
          <a:p>
            <a:fld id="{DBC89277-3C1D-9240-98A8-6450DC607714}" type="slidenum">
              <a:rPr lang="en-US"/>
              <a:pPr/>
              <a:t>17</a:t>
            </a:fld>
            <a:endParaRPr lang="en-US"/>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200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miter lim="800000"/>
            <a:headEnd/>
            <a:tailEnd/>
          </a:ln>
        </p:spPr>
        <p:txBody>
          <a:bodyPr/>
          <a:lstStyle/>
          <a:p>
            <a:fld id="{A75B144D-41F5-B646-A0D3-907C8764FA7A}" type="slidenum">
              <a:rPr lang="en-US"/>
              <a:pPr/>
              <a:t>18</a:t>
            </a:fld>
            <a:endParaRPr lang="en-US"/>
          </a:p>
        </p:txBody>
      </p:sp>
      <p:sp>
        <p:nvSpPr>
          <p:cNvPr id="48130"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AA63618-C2A9-7A4F-9644-C4DAFE75FFD9}" type="slidenum">
              <a:rPr lang="en-US" sz="1200"/>
              <a:pPr algn="r"/>
              <a:t>18</a:t>
            </a:fld>
            <a:endParaRPr lang="en-US" sz="1200"/>
          </a:p>
        </p:txBody>
      </p:sp>
      <p:sp>
        <p:nvSpPr>
          <p:cNvPr id="48131" name="Rectangle 1026"/>
          <p:cNvSpPr>
            <a:spLocks noGrp="1" noRot="1" noChangeAspect="1" noChangeArrowheads="1" noTextEdit="1"/>
          </p:cNvSpPr>
          <p:nvPr>
            <p:ph type="sldImg"/>
          </p:nvPr>
        </p:nvSpPr>
        <p:spPr>
          <a:solidFill>
            <a:srgbClr val="FFFFFF"/>
          </a:solidFill>
          <a:ln/>
        </p:spPr>
      </p:sp>
      <p:sp>
        <p:nvSpPr>
          <p:cNvPr id="48132"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miter lim="800000"/>
            <a:headEnd/>
            <a:tailEnd/>
          </a:ln>
        </p:spPr>
        <p:txBody>
          <a:bodyPr/>
          <a:lstStyle/>
          <a:p>
            <a:fld id="{EF076F80-00B1-ED46-8C98-97E1A9E232C8}" type="slidenum">
              <a:rPr lang="en-US"/>
              <a:pPr/>
              <a:t>19</a:t>
            </a:fld>
            <a:endParaRPr lang="en-US"/>
          </a:p>
        </p:txBody>
      </p:sp>
      <p:sp>
        <p:nvSpPr>
          <p:cNvPr id="50178"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E19BED-28CD-F444-80CF-8D9F98DA8D23}" type="slidenum">
              <a:rPr lang="en-US" sz="1200"/>
              <a:pPr algn="r"/>
              <a:t>19</a:t>
            </a:fld>
            <a:endParaRPr lang="en-US"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2000">
              <a:ea typeface="ＭＳ Ｐゴシック" charset="-128"/>
              <a:cs typeface="ＭＳ Ｐゴシック" charset="-128"/>
            </a:endParaRPr>
          </a:p>
          <a:p>
            <a:pPr eaLnBrk="1" hangingPunct="1"/>
            <a:endParaRPr lang="en-US" sz="200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82ECCE6C-539B-3947-A6D1-9355D5E3FC90}" type="slidenum">
              <a:rPr lang="en-US"/>
              <a:pPr/>
              <a:t>2</a:t>
            </a:fld>
            <a:endParaRPr lang="en-US"/>
          </a:p>
        </p:txBody>
      </p:sp>
      <p:sp>
        <p:nvSpPr>
          <p:cNvPr id="17410"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93FAE7F-93A4-274D-AD82-CCF14A954201}" type="slidenum">
              <a:rPr lang="en-US" sz="1200"/>
              <a:pPr algn="r"/>
              <a:t>2</a:t>
            </a:fld>
            <a:endParaRPr lang="en-US" sz="120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miter lim="800000"/>
            <a:headEnd/>
            <a:tailEnd/>
          </a:ln>
        </p:spPr>
        <p:txBody>
          <a:bodyPr/>
          <a:lstStyle/>
          <a:p>
            <a:fld id="{BE8F1719-B81D-AD49-BDCA-3BA2BB419F81}" type="slidenum">
              <a:rPr lang="en-US"/>
              <a:pPr/>
              <a:t>20</a:t>
            </a:fld>
            <a:endParaRPr lang="en-US"/>
          </a:p>
        </p:txBody>
      </p:sp>
      <p:sp>
        <p:nvSpPr>
          <p:cNvPr id="52226"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2C3D131-B8A2-9846-8A8E-6F4873E5203D}" type="slidenum">
              <a:rPr lang="en-US" sz="1200"/>
              <a:pPr algn="r"/>
              <a:t>20</a:t>
            </a:fld>
            <a:endParaRPr lang="en-US" sz="1200"/>
          </a:p>
        </p:txBody>
      </p:sp>
      <p:sp>
        <p:nvSpPr>
          <p:cNvPr id="52227" name="Rectangle 1026"/>
          <p:cNvSpPr>
            <a:spLocks noGrp="1" noRot="1" noChangeAspect="1" noChangeArrowheads="1" noTextEdit="1"/>
          </p:cNvSpPr>
          <p:nvPr>
            <p:ph type="sldImg"/>
          </p:nvPr>
        </p:nvSpPr>
        <p:spPr>
          <a:solidFill>
            <a:srgbClr val="FFFFFF"/>
          </a:solidFill>
          <a:ln/>
        </p:spPr>
      </p:sp>
      <p:sp>
        <p:nvSpPr>
          <p:cNvPr id="5222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240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miter lim="800000"/>
            <a:headEnd/>
            <a:tailEnd/>
          </a:ln>
        </p:spPr>
        <p:txBody>
          <a:bodyPr/>
          <a:lstStyle/>
          <a:p>
            <a:fld id="{BEE49B93-B75F-FB4F-9A13-6330610C2C59}" type="slidenum">
              <a:rPr lang="en-US"/>
              <a:pPr/>
              <a:t>21</a:t>
            </a:fld>
            <a:endParaRPr lang="en-US"/>
          </a:p>
        </p:txBody>
      </p:sp>
      <p:sp>
        <p:nvSpPr>
          <p:cNvPr id="54274"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C6E2819-6048-9C4D-B8E3-8A12D80CA92C}" type="slidenum">
              <a:rPr lang="en-US" sz="1200"/>
              <a:pPr algn="r"/>
              <a:t>21</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endParaRPr lang="en-US" sz="2000" dirty="0">
              <a:solidFill>
                <a:srgbClr val="000000"/>
              </a:solidFill>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miter lim="800000"/>
            <a:headEnd/>
            <a:tailEnd/>
          </a:ln>
        </p:spPr>
        <p:txBody>
          <a:bodyPr/>
          <a:lstStyle/>
          <a:p>
            <a:fld id="{DF102BFF-D9A3-B94F-A786-CC315A52DA41}" type="slidenum">
              <a:rPr lang="en-US"/>
              <a:pPr/>
              <a:t>23</a:t>
            </a:fld>
            <a:endParaRPr lang="en-US"/>
          </a:p>
        </p:txBody>
      </p:sp>
      <p:sp>
        <p:nvSpPr>
          <p:cNvPr id="56322"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1C3C221-321E-D345-ACFF-46B3D2E3A002}" type="slidenum">
              <a:rPr lang="en-US" sz="1200"/>
              <a:pPr algn="r"/>
              <a:t>23</a:t>
            </a:fld>
            <a:endParaRPr lang="en-US" sz="1200"/>
          </a:p>
        </p:txBody>
      </p:sp>
      <p:sp>
        <p:nvSpPr>
          <p:cNvPr id="5632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0AB54E1-B6F7-F540-9872-4A67B0E16FE3}" type="slidenum">
              <a:rPr lang="en-US" sz="1200"/>
              <a:pPr algn="r"/>
              <a:t>23</a:t>
            </a:fld>
            <a:endParaRPr lang="en-US" sz="1200"/>
          </a:p>
        </p:txBody>
      </p:sp>
      <p:sp>
        <p:nvSpPr>
          <p:cNvPr id="56324"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no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miter lim="800000"/>
            <a:headEnd/>
            <a:tailEnd/>
          </a:ln>
        </p:spPr>
        <p:txBody>
          <a:bodyPr/>
          <a:lstStyle/>
          <a:p>
            <a:fld id="{486391E4-BEE2-B348-AE28-62D9CF1B07AC}" type="slidenum">
              <a:rPr lang="en-US"/>
              <a:pPr/>
              <a:t>24</a:t>
            </a:fld>
            <a:endParaRPr lang="en-US"/>
          </a:p>
        </p:txBody>
      </p:sp>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a:noFill/>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110CAA-E02F-654B-B0A2-3BF1DF8CBD06}" type="slidenum">
              <a:rPr lang="en-US" smtClean="0"/>
              <a:pPr/>
              <a:t>25</a:t>
            </a:fld>
            <a:endParaRPr lang="en-US"/>
          </a:p>
        </p:txBody>
      </p:sp>
    </p:spTree>
    <p:extLst>
      <p:ext uri="{BB962C8B-B14F-4D97-AF65-F5344CB8AC3E}">
        <p14:creationId xmlns:p14="http://schemas.microsoft.com/office/powerpoint/2010/main" val="82585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93CDA944-08DE-A649-9D08-5871E82E288C}" type="slidenum">
              <a:rPr lang="en-US">
                <a:latin typeface="Arial" charset="0"/>
                <a:ea typeface="ＭＳ Ｐゴシック" charset="-128"/>
                <a:cs typeface="ＭＳ Ｐゴシック" charset="-128"/>
              </a:rPr>
              <a:pPr/>
              <a:t>26</a:t>
            </a:fld>
            <a:endParaRPr lang="en-US">
              <a:latin typeface="Arial" charset="0"/>
              <a:ea typeface="ＭＳ Ｐゴシック" charset="-128"/>
              <a:cs typeface="ＭＳ Ｐゴシック"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B57391A7-52BA-5D42-8496-5F536DFBB434}" type="slidenum">
              <a:rPr lang="en-US">
                <a:latin typeface="Arial" charset="0"/>
                <a:ea typeface="ＭＳ Ｐゴシック" charset="-128"/>
                <a:cs typeface="ＭＳ Ｐゴシック" charset="-128"/>
              </a:rPr>
              <a:pPr/>
              <a:t>27</a:t>
            </a:fld>
            <a:endParaRPr lang="en-US">
              <a:latin typeface="Arial" charset="0"/>
              <a:ea typeface="ＭＳ Ｐゴシック" charset="-128"/>
              <a:cs typeface="ＭＳ Ｐゴシック"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113E219F-F712-6848-A9D2-C287C10DED65}" type="slidenum">
              <a:rPr lang="en-US">
                <a:latin typeface="Arial" charset="0"/>
                <a:ea typeface="ＭＳ Ｐゴシック" charset="-128"/>
                <a:cs typeface="ＭＳ Ｐゴシック" charset="-128"/>
              </a:rPr>
              <a:pPr/>
              <a:t>28</a:t>
            </a:fld>
            <a:endParaRPr lang="en-US">
              <a:latin typeface="Arial" charset="0"/>
              <a:ea typeface="ＭＳ Ｐゴシック" charset="-128"/>
              <a:cs typeface="ＭＳ Ｐゴシック"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455BE5AF-7048-094B-ABDF-883F99A8C890}" type="slidenum">
              <a:rPr lang="en-US"/>
              <a:pPr/>
              <a:t>3</a:t>
            </a:fld>
            <a:endParaRPr lang="en-US"/>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miter lim="800000"/>
            <a:headEnd/>
            <a:tailEnd/>
          </a:ln>
        </p:spPr>
        <p:txBody>
          <a:bodyPr/>
          <a:lstStyle/>
          <a:p>
            <a:fld id="{580786A9-37CE-6C42-A50B-B8624B0FAE36}" type="slidenum">
              <a:rPr lang="en-US"/>
              <a:pPr/>
              <a:t>30</a:t>
            </a:fld>
            <a:endParaRPr lang="en-US"/>
          </a:p>
        </p:txBody>
      </p:sp>
      <p:sp>
        <p:nvSpPr>
          <p:cNvPr id="62466" name="Rectangle 1026"/>
          <p:cNvSpPr>
            <a:spLocks noGrp="1" noRot="1" noChangeAspect="1" noChangeArrowheads="1" noTextEdit="1"/>
          </p:cNvSpPr>
          <p:nvPr>
            <p:ph type="sldImg"/>
          </p:nvPr>
        </p:nvSpPr>
        <p:spPr>
          <a:ln/>
        </p:spPr>
      </p:sp>
      <p:sp>
        <p:nvSpPr>
          <p:cNvPr id="62467" name="Rectangle 1027"/>
          <p:cNvSpPr>
            <a:spLocks noGrp="1" noChangeArrowheads="1"/>
          </p:cNvSpPr>
          <p:nvPr>
            <p:ph type="body" idx="1"/>
          </p:nvPr>
        </p:nvSpPr>
        <p:spPr>
          <a:noFill/>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z="2000" dirty="0">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p:spPr>
        <p:txBody>
          <a:bodyPr/>
          <a:lstStyle/>
          <a:p>
            <a:endParaRPr lang="en-US" sz="1800" dirty="0">
              <a:latin typeface="Arial" charset="0"/>
              <a:ea typeface="ＭＳ Ｐゴシック" charset="-128"/>
              <a:cs typeface="ＭＳ Ｐゴシック" charset="-128"/>
            </a:endParaRPr>
          </a:p>
          <a:p>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9504A6C-16B0-D948-AD73-F1EA5A79A2C7}" type="slidenum">
              <a:rPr lang="en-US">
                <a:latin typeface="Arial" charset="0"/>
                <a:ea typeface="ＭＳ Ｐゴシック" charset="-128"/>
                <a:cs typeface="ＭＳ Ｐゴシック" charset="-128"/>
              </a:rPr>
              <a:pPr/>
              <a:t>33</a:t>
            </a:fld>
            <a:endParaRPr lang="en-US">
              <a:latin typeface="Arial" charset="0"/>
              <a:ea typeface="ＭＳ Ｐゴシック" charset="-128"/>
              <a:cs typeface="ＭＳ Ｐゴシック"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267200"/>
            <a:ext cx="5029200" cy="4343400"/>
          </a:xfrm>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miter lim="800000"/>
            <a:headEnd/>
            <a:tailEnd/>
          </a:ln>
        </p:spPr>
        <p:txBody>
          <a:bodyPr/>
          <a:lstStyle/>
          <a:p>
            <a:fld id="{624E821F-5DDC-864A-9D44-CF8E9DE53D2F}" type="slidenum">
              <a:rPr lang="en-US"/>
              <a:pPr/>
              <a:t>34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pPr eaLnBrk="1" hangingPunct="1"/>
            <a:endParaRPr lang="en-US" sz="150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F8031B49-EDDB-EF4D-A5A2-625123E9E181}" type="slidenum">
              <a:rPr lang="en-US">
                <a:latin typeface="Arial" charset="0"/>
                <a:ea typeface="ＭＳ Ｐゴシック" charset="-128"/>
                <a:cs typeface="ＭＳ Ｐゴシック" charset="-128"/>
              </a:rPr>
              <a:pPr/>
              <a:t>35</a:t>
            </a:fld>
            <a:endParaRPr lang="en-US">
              <a:latin typeface="Arial" charset="0"/>
              <a:ea typeface="ＭＳ Ｐゴシック" charset="-128"/>
              <a:cs typeface="ＭＳ Ｐゴシック"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z="1700" dirty="0">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A3531010-57F2-E343-B417-2D4F8C7FE5C1}" type="slidenum">
              <a:rPr lang="en-US">
                <a:latin typeface="Arial" charset="0"/>
                <a:ea typeface="ＭＳ Ｐゴシック" charset="-128"/>
                <a:cs typeface="ＭＳ Ｐゴシック" charset="-128"/>
              </a:rPr>
              <a:pPr/>
              <a:t>36</a:t>
            </a:fld>
            <a:endParaRPr lang="en-US">
              <a:latin typeface="Arial" charset="0"/>
              <a:ea typeface="ＭＳ Ｐゴシック" charset="-128"/>
              <a:cs typeface="ＭＳ Ｐゴシック"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762000" y="4419600"/>
            <a:ext cx="5029200" cy="4114800"/>
          </a:xfrm>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6DDF5A6B-A5D2-5A49-9D27-3B8C70B78D73}" type="slidenum">
              <a:rPr lang="en-US">
                <a:latin typeface="Arial" charset="0"/>
                <a:ea typeface="ＭＳ Ｐゴシック" charset="-128"/>
                <a:cs typeface="ＭＳ Ｐゴシック" charset="-128"/>
              </a:rPr>
              <a:pPr/>
              <a:t>37</a:t>
            </a:fld>
            <a:endParaRPr lang="en-US">
              <a:latin typeface="Arial" charset="0"/>
              <a:ea typeface="ＭＳ Ｐゴシック" charset="-128"/>
              <a:cs typeface="ＭＳ Ｐゴシック"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07E01364-D03D-7847-8746-3CC505D112CB}" type="slidenum">
              <a:rPr lang="en-US">
                <a:latin typeface="Arial" charset="0"/>
                <a:ea typeface="ＭＳ Ｐゴシック" charset="-128"/>
                <a:cs typeface="ＭＳ Ｐゴシック" charset="-128"/>
              </a:rPr>
              <a:pPr/>
              <a:t>38</a:t>
            </a:fld>
            <a:endParaRPr lang="en-US">
              <a:latin typeface="Arial" charset="0"/>
              <a:ea typeface="ＭＳ Ｐゴシック" charset="-128"/>
              <a:cs typeface="ＭＳ Ｐゴシック"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z="1800" dirty="0">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z="16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miter lim="800000"/>
            <a:headEnd/>
            <a:tailEnd/>
          </a:ln>
        </p:spPr>
        <p:txBody>
          <a:bodyPr/>
          <a:lstStyle/>
          <a:p>
            <a:fld id="{5DB2BA5D-651C-054B-9414-68DD704E62DC}" type="slidenum">
              <a:rPr lang="en-US"/>
              <a:pPr/>
              <a:t>4</a:t>
            </a:fld>
            <a:endParaRPr lang="en-US"/>
          </a:p>
        </p:txBody>
      </p:sp>
      <p:sp>
        <p:nvSpPr>
          <p:cNvPr id="21506" name="Rectangle 2"/>
          <p:cNvSpPr>
            <a:spLocks noGrp="1" noRot="1" noChangeAspect="1" noChangeArrowheads="1"/>
          </p:cNvSpPr>
          <p:nvPr>
            <p:ph type="sldImg"/>
          </p:nvPr>
        </p:nvSpPr>
        <p:spPr>
          <a:xfrm>
            <a:off x="1144588" y="685800"/>
            <a:ext cx="4572000" cy="3429000"/>
          </a:xfrm>
          <a:solidFill>
            <a:srgbClr val="FFFFFF"/>
          </a:solidFill>
          <a:ln/>
        </p:spPr>
      </p:sp>
      <p:sp>
        <p:nvSpPr>
          <p:cNvPr id="2150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6493" tIns="43247" rIns="86493" bIns="43247"/>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44F698C2-65DF-5448-BEF6-8708D988B38B}" type="slidenum">
              <a:rPr lang="en-US">
                <a:latin typeface="Arial" charset="0"/>
                <a:ea typeface="ＭＳ Ｐゴシック" charset="-128"/>
                <a:cs typeface="ＭＳ Ｐゴシック" charset="-128"/>
              </a:rPr>
              <a:pPr/>
              <a:t>40</a:t>
            </a:fld>
            <a:endParaRPr lang="en-US">
              <a:latin typeface="Arial" charset="0"/>
              <a:ea typeface="ＭＳ Ｐゴシック" charset="-128"/>
              <a:cs typeface="ＭＳ Ｐゴシック"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267200"/>
            <a:ext cx="5029200" cy="4114800"/>
          </a:xfrm>
          <a:noFill/>
          <a:ln/>
        </p:spPr>
        <p:txBody>
          <a:bodyPr/>
          <a:lstStyle/>
          <a:p>
            <a:pPr eaLnBrk="1" hangingPunct="1"/>
            <a:endParaRPr lang="en-US" sz="1400" dirty="0">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3D1DD590-D403-A949-8ED9-99A00C5AE1CA}" type="slidenum">
              <a:rPr lang="en-US">
                <a:latin typeface="Arial" charset="0"/>
                <a:ea typeface="ＭＳ Ｐゴシック" charset="-128"/>
                <a:cs typeface="ＭＳ Ｐゴシック" charset="-128"/>
              </a:rPr>
              <a:pPr/>
              <a:t>41</a:t>
            </a:fld>
            <a:endParaRPr lang="en-US">
              <a:latin typeface="Arial" charset="0"/>
              <a:ea typeface="ＭＳ Ｐゴシック" charset="-128"/>
              <a:cs typeface="ＭＳ Ｐゴシック"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z="1600" dirty="0">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sz="1600" dirty="0" smtClean="0">
                <a:latin typeface="Arial" charset="0"/>
                <a:ea typeface="ＭＳ Ｐゴシック" charset="-128"/>
                <a:cs typeface="ＭＳ Ｐゴシック" charset="-128"/>
              </a:rPr>
              <a:t>a</a:t>
            </a:r>
            <a:endParaRPr lang="en-US" sz="16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784741E8-C4B3-B441-9F50-7BDD549954EF}" type="slidenum">
              <a:rPr lang="en-US"/>
              <a:pPr/>
              <a:t>5</a:t>
            </a:fld>
            <a:endParaRPr lang="en-US"/>
          </a:p>
        </p:txBody>
      </p:sp>
      <p:sp>
        <p:nvSpPr>
          <p:cNvPr id="23554" name="Slide Image Placeholder 1"/>
          <p:cNvSpPr>
            <a:spLocks noGrp="1" noRot="1" noChangeAspect="1"/>
          </p:cNvSpPr>
          <p:nvPr>
            <p:ph type="sldImg"/>
          </p:nvPr>
        </p:nvSpPr>
        <p:spPr>
          <a:solidFill>
            <a:srgbClr val="FFFFFF"/>
          </a:solidFill>
          <a:ln/>
        </p:spPr>
      </p:sp>
      <p:sp>
        <p:nvSpPr>
          <p:cNvPr id="23555" name="Notes Placeholder 2"/>
          <p:cNvSpPr>
            <a:spLocks noGrp="1"/>
          </p:cNvSpPr>
          <p:nvPr>
            <p:ph type="body" idx="1"/>
          </p:nvPr>
        </p:nvSpPr>
        <p:spPr>
          <a:xfrm>
            <a:off x="685800" y="4343400"/>
            <a:ext cx="5486400" cy="4114800"/>
          </a:xfrm>
          <a:solidFill>
            <a:srgbClr val="FFFFFF"/>
          </a:solidFill>
          <a:ln>
            <a:solidFill>
              <a:srgbClr val="000000"/>
            </a:solidFill>
            <a:miter lim="800000"/>
            <a:headEnd/>
            <a:tailEnd/>
          </a:ln>
        </p:spPr>
        <p:txBody>
          <a:bodyPr/>
          <a:lstStyle/>
          <a:p>
            <a:pPr defTabSz="457200" eaLnBrk="1" hangingPunct="1">
              <a:spcBef>
                <a:spcPct val="0"/>
              </a:spcBef>
            </a:pPr>
            <a:endParaRPr lang="en-US" sz="1900">
              <a:ea typeface="ＭＳ Ｐゴシック" charset="-128"/>
              <a:cs typeface="ＭＳ Ｐゴシック" charset="-128"/>
            </a:endParaRPr>
          </a:p>
          <a:p>
            <a:pPr defTabSz="457200" eaLnBrk="1" hangingPunct="1">
              <a:spcBef>
                <a:spcPct val="0"/>
              </a:spcBef>
            </a:pPr>
            <a:endParaRPr lang="en-US" sz="1900">
              <a:ea typeface="ＭＳ Ｐゴシック" charset="-128"/>
              <a:cs typeface="ＭＳ Ｐゴシック" charset="-128"/>
            </a:endParaRPr>
          </a:p>
          <a:p>
            <a:pPr defTabSz="457200" eaLnBrk="1" hangingPunct="1">
              <a:spcBef>
                <a:spcPct val="0"/>
              </a:spcBef>
            </a:pPr>
            <a:endParaRPr lang="en-US" sz="1900">
              <a:ea typeface="ＭＳ Ｐゴシック" charset="-128"/>
              <a:cs typeface="ＭＳ Ｐゴシック" charset="-128"/>
            </a:endParaRPr>
          </a:p>
          <a:p>
            <a:pPr defTabSz="457200" eaLnBrk="1" hangingPunct="1">
              <a:spcBef>
                <a:spcPct val="0"/>
              </a:spcBef>
            </a:pPr>
            <a:endParaRPr lang="en-US" sz="1900">
              <a:ea typeface="ＭＳ Ｐゴシック" charset="-128"/>
              <a:cs typeface="ＭＳ Ｐゴシック" charset="-128"/>
            </a:endParaRPr>
          </a:p>
          <a:p>
            <a:pPr defTabSz="457200" eaLnBrk="1" hangingPunct="1">
              <a:spcBef>
                <a:spcPct val="0"/>
              </a:spcBef>
            </a:pPr>
            <a:endParaRPr lang="en-US" sz="1900">
              <a:ea typeface="ＭＳ Ｐゴシック" charset="-128"/>
              <a:cs typeface="ＭＳ Ｐゴシック" charset="-128"/>
            </a:endParaRPr>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eaLnBrk="1" hangingPunct="1"/>
            <a:fld id="{1F0AF755-808A-D948-A6D2-21BD30C39816}" type="slidenum">
              <a:rPr lang="en-US" sz="1200">
                <a:latin typeface="Calibri" pitchFamily="84" charset="0"/>
              </a:rPr>
              <a:pPr algn="r" defTabSz="457200" eaLnBrk="1" hangingPunct="1"/>
              <a:t>5</a:t>
            </a:fld>
            <a:endParaRPr lang="en-US" sz="1200">
              <a:latin typeface="Calibri"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1288FE3E-3447-2348-A429-4DC33EE93F44}" type="slidenum">
              <a:rPr lang="en-US"/>
              <a:pPr/>
              <a:t>6</a:t>
            </a:fld>
            <a:endParaRPr lang="en-US"/>
          </a:p>
        </p:txBody>
      </p:sp>
      <p:sp>
        <p:nvSpPr>
          <p:cNvPr id="25602"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A581CE8-131D-444E-8A0D-49FAC9B4F0AB}" type="slidenum">
              <a:rPr lang="en-US" sz="1200"/>
              <a:pPr algn="r"/>
              <a:t>6</a:t>
            </a:fld>
            <a:endParaRPr 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miter lim="800000"/>
            <a:headEnd/>
            <a:tailEnd/>
          </a:ln>
        </p:spPr>
        <p:txBody>
          <a:bodyPr/>
          <a:lstStyle/>
          <a:p>
            <a:fld id="{06FD520B-9BA8-004C-A2C2-CEB4EC346AFB}" type="slidenum">
              <a:rPr lang="en-US"/>
              <a:pPr/>
              <a:t>7</a:t>
            </a:fld>
            <a:endParaRPr lang="en-US"/>
          </a:p>
        </p:txBody>
      </p:sp>
      <p:sp>
        <p:nvSpPr>
          <p:cNvPr id="27650"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FA8057-601D-944A-9E30-4D90D4965A2F}" type="slidenum">
              <a:rPr lang="en-US" sz="1200"/>
              <a:pPr algn="r"/>
              <a:t>7</a:t>
            </a:fld>
            <a:endParaRPr lang="en-US" sz="120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D025CF0C-1B6F-274F-B9DE-B83BB9A16353}" type="slidenum">
              <a:rPr lang="en-US"/>
              <a:pPr/>
              <a:t>8</a:t>
            </a:fld>
            <a:endParaRPr lang="en-US"/>
          </a:p>
        </p:txBody>
      </p:sp>
      <p:sp>
        <p:nvSpPr>
          <p:cNvPr id="29698"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8C0231-C345-B140-8A60-403002460A3C}" type="slidenum">
              <a:rPr lang="en-US" sz="1200"/>
              <a:pPr algn="r"/>
              <a:t>8</a:t>
            </a:fld>
            <a:endParaRPr lang="en-US" sz="1200"/>
          </a:p>
        </p:txBody>
      </p:sp>
      <p:sp>
        <p:nvSpPr>
          <p:cNvPr id="29699" name="Rectangle 1026"/>
          <p:cNvSpPr>
            <a:spLocks noGrp="1" noRot="1" noChangeAspect="1" noChangeArrowheads="1" noTextEdit="1"/>
          </p:cNvSpPr>
          <p:nvPr>
            <p:ph type="sldImg"/>
          </p:nvPr>
        </p:nvSpPr>
        <p:spPr>
          <a:solidFill>
            <a:srgbClr val="FFFFFF"/>
          </a:solidFill>
          <a:ln/>
        </p:spPr>
      </p:sp>
      <p:sp>
        <p:nvSpPr>
          <p:cNvPr id="29700"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miter lim="800000"/>
            <a:headEnd/>
            <a:tailEnd/>
          </a:ln>
        </p:spPr>
        <p:txBody>
          <a:bodyPr/>
          <a:lstStyle/>
          <a:p>
            <a:fld id="{EABF9557-A492-D345-B9A7-572D37F55616}" type="slidenum">
              <a:rPr lang="en-US"/>
              <a:pPr/>
              <a:t>9</a:t>
            </a:fld>
            <a:endParaRPr lang="en-US"/>
          </a:p>
        </p:txBody>
      </p:sp>
      <p:sp>
        <p:nvSpPr>
          <p:cNvPr id="31746" name="Rectangle 1031"/>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A53E410-5130-2B4C-9B4E-828C9D66BF16}" type="slidenum">
              <a:rPr lang="en-US" sz="1200"/>
              <a:pPr algn="r"/>
              <a:t>9</a:t>
            </a:fld>
            <a:endParaRPr lang="en-US" sz="120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z="180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36DAF6-D881-1146-9C2E-A428865B5F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20487F-E7B9-A54D-84DD-6497DC68CE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CA01EE6-4FE3-3B47-9264-5F9A56D3AD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906F30-EEB9-C641-B253-30A0091659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F146F-2426-2B42-A5CD-6EFAF42B96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584672-E1FA-FD40-8CD3-812F2BDBBA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3E3958B-8BE3-454A-A0EA-0FA7A5B9A4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96354D5-C9DC-F140-A87F-440611AC1C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58E6EFE-57C4-604C-AA8F-0E46476001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C768E2-4B27-DD4E-AF5A-787D3AAC28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A5D312-6F07-0D44-B683-FF4F619B80A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fld id="{1F873E51-1C3A-E44A-98C2-3CBEA643BB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png"/><Relationship Id="rId11" Type="http://schemas.openxmlformats.org/officeDocument/2006/relationships/image" Target="../media/image17.png"/><Relationship Id="rId1" Type="http://schemas.microsoft.com/office/2007/relationships/media" Target="../media/media1.wmv"/><Relationship Id="rId2" Type="http://schemas.openxmlformats.org/officeDocument/2006/relationships/video" Target="../media/media1.wmv"/></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09600" y="1752600"/>
            <a:ext cx="8077200" cy="1143000"/>
          </a:xfrm>
        </p:spPr>
        <p:txBody>
          <a:bodyPr/>
          <a:lstStyle/>
          <a:p>
            <a:pPr eaLnBrk="1" hangingPunct="1"/>
            <a:r>
              <a:rPr lang="en-US" sz="3500">
                <a:solidFill>
                  <a:schemeClr val="tx1"/>
                </a:solidFill>
                <a:latin typeface="Arial Black" charset="0"/>
              </a:rPr>
              <a:t/>
            </a:r>
            <a:br>
              <a:rPr lang="en-US" sz="3500">
                <a:solidFill>
                  <a:schemeClr val="tx1"/>
                </a:solidFill>
                <a:latin typeface="Arial Black" charset="0"/>
              </a:rPr>
            </a:br>
            <a:r>
              <a:rPr lang="en-US" sz="3500">
                <a:solidFill>
                  <a:schemeClr val="tx1"/>
                </a:solidFill>
                <a:latin typeface="Arial Black" charset="0"/>
              </a:rPr>
              <a:t>Applications of Nanotechnology to Medicine</a:t>
            </a:r>
          </a:p>
        </p:txBody>
      </p:sp>
      <p:sp>
        <p:nvSpPr>
          <p:cNvPr id="14338" name="Rectangle 3"/>
          <p:cNvSpPr>
            <a:spLocks noGrp="1" noChangeArrowheads="1"/>
          </p:cNvSpPr>
          <p:nvPr>
            <p:ph type="subTitle" idx="1"/>
          </p:nvPr>
        </p:nvSpPr>
        <p:spPr/>
        <p:txBody>
          <a:bodyPr/>
          <a:lstStyle/>
          <a:p>
            <a:pPr eaLnBrk="1" hangingPunct="1"/>
            <a:r>
              <a:rPr lang="en-US"/>
              <a:t>December 2014</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75779" name="Rectangle 1027"/>
          <p:cNvSpPr>
            <a:spLocks noGrp="1" noChangeArrowheads="1"/>
          </p:cNvSpPr>
          <p:nvPr>
            <p:ph type="body" idx="4294967295"/>
          </p:nvPr>
        </p:nvSpPr>
        <p:spPr>
          <a:xfrm>
            <a:off x="228600" y="1295400"/>
            <a:ext cx="8686800" cy="4953000"/>
          </a:xfrm>
        </p:spPr>
        <p:txBody>
          <a:bodyPr/>
          <a:lstStyle/>
          <a:p>
            <a:pPr eaLnBrk="1" hangingPunct="1">
              <a:defRPr/>
            </a:pPr>
            <a:r>
              <a:rPr lang="en-US" dirty="0">
                <a:solidFill>
                  <a:schemeClr val="bg2"/>
                </a:solidFill>
              </a:rPr>
              <a:t>Can excite minimal immune responses</a:t>
            </a:r>
            <a:r>
              <a:rPr lang="en-US" dirty="0">
                <a:solidFill>
                  <a:schemeClr val="bg1">
                    <a:lumMod val="95000"/>
                  </a:schemeClr>
                </a:solidFill>
              </a:rPr>
              <a:t>.</a:t>
            </a:r>
          </a:p>
          <a:p>
            <a:pPr eaLnBrk="1" hangingPunct="1">
              <a:defRPr/>
            </a:pPr>
            <a:r>
              <a:rPr lang="en-US" dirty="0"/>
              <a:t>Can carry a large payload.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228600" y="152400"/>
            <a:ext cx="8686800" cy="1143000"/>
          </a:xfrm>
        </p:spPr>
        <p:txBody>
          <a:bodyPr/>
          <a:lstStyle/>
          <a:p>
            <a:pPr eaLnBrk="1" hangingPunct="1"/>
            <a:r>
              <a:rPr lang="en-US"/>
              <a:t>Au delivery of Pt anticancer drug</a:t>
            </a:r>
          </a:p>
        </p:txBody>
      </p:sp>
      <p:pic>
        <p:nvPicPr>
          <p:cNvPr id="34818" name="Picture 3"/>
          <p:cNvPicPr>
            <a:picLocks noChangeAspect="1" noChangeArrowheads="1"/>
          </p:cNvPicPr>
          <p:nvPr/>
        </p:nvPicPr>
        <p:blipFill>
          <a:blip r:embed="rId3"/>
          <a:srcRect/>
          <a:stretch>
            <a:fillRect/>
          </a:stretch>
        </p:blipFill>
        <p:spPr bwMode="auto">
          <a:xfrm>
            <a:off x="533400" y="1289050"/>
            <a:ext cx="7848600" cy="4502150"/>
          </a:xfrm>
          <a:prstGeom prst="rect">
            <a:avLst/>
          </a:prstGeom>
          <a:noFill/>
          <a:ln w="9525">
            <a:noFill/>
            <a:miter lim="800000"/>
            <a:headEnd/>
            <a:tailEnd/>
          </a:ln>
        </p:spPr>
      </p:pic>
      <p:sp>
        <p:nvSpPr>
          <p:cNvPr id="34819" name="Text Box 4"/>
          <p:cNvSpPr txBox="1">
            <a:spLocks noChangeArrowheads="1"/>
          </p:cNvSpPr>
          <p:nvPr/>
        </p:nvSpPr>
        <p:spPr bwMode="auto">
          <a:xfrm>
            <a:off x="212725" y="5789613"/>
            <a:ext cx="8778875" cy="915987"/>
          </a:xfrm>
          <a:prstGeom prst="rect">
            <a:avLst/>
          </a:prstGeom>
          <a:noFill/>
          <a:ln w="9525">
            <a:noFill/>
            <a:miter lim="800000"/>
            <a:headEnd/>
            <a:tailEnd/>
          </a:ln>
        </p:spPr>
        <p:txBody>
          <a:bodyPr>
            <a:prstTxWarp prst="textNoShape">
              <a:avLst/>
            </a:prstTxWarp>
            <a:spAutoFit/>
          </a:bodyPr>
          <a:lstStyle/>
          <a:p>
            <a:r>
              <a:rPr lang="en-US" sz="1800">
                <a:latin typeface="Helvetica" charset="0"/>
              </a:rPr>
              <a:t>S. Dhar, W. L. Daniel, D. A. Giljohann, </a:t>
            </a:r>
            <a:r>
              <a:rPr lang="en-US" sz="1800" b="1">
                <a:latin typeface="Helvetica" charset="0"/>
              </a:rPr>
              <a:t>C. A. Mirkin</a:t>
            </a:r>
            <a:r>
              <a:rPr lang="en-US" sz="1800">
                <a:latin typeface="Helvetica" charset="0"/>
              </a:rPr>
              <a:t>, and </a:t>
            </a:r>
            <a:r>
              <a:rPr lang="en-US" sz="1800" b="1">
                <a:latin typeface="Helvetica" charset="0"/>
              </a:rPr>
              <a:t>S. J. Lippard</a:t>
            </a:r>
            <a:r>
              <a:rPr lang="en-US" sz="1800">
                <a:latin typeface="Helvetica" charset="0"/>
              </a:rPr>
              <a:t>, Polyvalent Oligonucleotide Gold Nanoparticle Conjugates as Delivery Vehicles for Platinum(IV) Warheads, J. Am. Chem. Soc. </a:t>
            </a:r>
            <a:r>
              <a:rPr lang="en-US" sz="1800" b="1"/>
              <a:t>131</a:t>
            </a:r>
            <a:r>
              <a:rPr lang="en-US" sz="1800">
                <a:latin typeface="Helvetica" charset="0"/>
              </a:rPr>
              <a:t>, 14652 (2009).</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t>The Pt oxidation state matters</a:t>
            </a:r>
          </a:p>
        </p:txBody>
      </p:sp>
      <p:sp>
        <p:nvSpPr>
          <p:cNvPr id="36866" name="Rectangle 2"/>
          <p:cNvSpPr>
            <a:spLocks noChangeArrowheads="1"/>
          </p:cNvSpPr>
          <p:nvPr/>
        </p:nvSpPr>
        <p:spPr bwMode="auto">
          <a:xfrm>
            <a:off x="533400" y="2133600"/>
            <a:ext cx="8153400" cy="1371600"/>
          </a:xfrm>
          <a:prstGeom prst="rect">
            <a:avLst/>
          </a:prstGeom>
          <a:noFill/>
          <a:ln w="9525">
            <a:noFill/>
            <a:miter lim="800000"/>
            <a:headEnd/>
            <a:tailEnd/>
          </a:ln>
        </p:spPr>
        <p:txBody>
          <a:bodyPr anchor="ctr">
            <a:prstTxWarp prst="textNoShape">
              <a:avLst/>
            </a:prstTxWarp>
          </a:bodyPr>
          <a:lstStyle/>
          <a:p>
            <a:pPr eaLnBrk="1" hangingPunct="1"/>
            <a:r>
              <a:rPr lang="en-US" sz="2800"/>
              <a:t>Pt(IV) complexes are reduced in the intracellular milieu to yield the cytotoxic Pt(II) species through reductive elimination of axial ligands.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Cell culture cytotoxicity tests</a:t>
            </a:r>
          </a:p>
        </p:txBody>
      </p:sp>
      <p:pic>
        <p:nvPicPr>
          <p:cNvPr id="34819" name="Picture 3"/>
          <p:cNvPicPr>
            <a:picLocks noChangeAspect="1" noChangeArrowheads="1"/>
          </p:cNvPicPr>
          <p:nvPr/>
        </p:nvPicPr>
        <p:blipFill>
          <a:blip r:embed="rId3"/>
          <a:srcRect/>
          <a:stretch>
            <a:fillRect/>
          </a:stretch>
        </p:blipFill>
        <p:spPr bwMode="auto">
          <a:xfrm>
            <a:off x="0" y="2197100"/>
            <a:ext cx="9144000" cy="1155700"/>
          </a:xfrm>
          <a:prstGeom prst="rect">
            <a:avLst/>
          </a:prstGeom>
          <a:noFill/>
          <a:ln w="9525">
            <a:noFill/>
            <a:miter lim="800000"/>
            <a:headEnd/>
            <a:tailEnd/>
          </a:ln>
        </p:spPr>
      </p:pic>
      <p:grpSp>
        <p:nvGrpSpPr>
          <p:cNvPr id="2" name="Group 14"/>
          <p:cNvGrpSpPr>
            <a:grpSpLocks/>
          </p:cNvGrpSpPr>
          <p:nvPr/>
        </p:nvGrpSpPr>
        <p:grpSpPr bwMode="auto">
          <a:xfrm>
            <a:off x="1295400" y="1828800"/>
            <a:ext cx="7289800" cy="304800"/>
            <a:chOff x="816" y="1152"/>
            <a:chExt cx="4592" cy="192"/>
          </a:xfrm>
        </p:grpSpPr>
        <p:grpSp>
          <p:nvGrpSpPr>
            <p:cNvPr id="3" name="Group 11"/>
            <p:cNvGrpSpPr>
              <a:grpSpLocks/>
            </p:cNvGrpSpPr>
            <p:nvPr/>
          </p:nvGrpSpPr>
          <p:grpSpPr bwMode="auto">
            <a:xfrm>
              <a:off x="816" y="1152"/>
              <a:ext cx="4592" cy="192"/>
              <a:chOff x="816" y="1152"/>
              <a:chExt cx="4592" cy="192"/>
            </a:xfrm>
          </p:grpSpPr>
          <p:grpSp>
            <p:nvGrpSpPr>
              <p:cNvPr id="4" name="Group 9"/>
              <p:cNvGrpSpPr>
                <a:grpSpLocks/>
              </p:cNvGrpSpPr>
              <p:nvPr/>
            </p:nvGrpSpPr>
            <p:grpSpPr bwMode="auto">
              <a:xfrm>
                <a:off x="816" y="1152"/>
                <a:ext cx="4592" cy="192"/>
                <a:chOff x="816" y="1152"/>
                <a:chExt cx="4592" cy="192"/>
              </a:xfrm>
            </p:grpSpPr>
            <p:grpSp>
              <p:nvGrpSpPr>
                <p:cNvPr id="5" name="Group 7"/>
                <p:cNvGrpSpPr>
                  <a:grpSpLocks/>
                </p:cNvGrpSpPr>
                <p:nvPr/>
              </p:nvGrpSpPr>
              <p:grpSpPr bwMode="auto">
                <a:xfrm>
                  <a:off x="816" y="1152"/>
                  <a:ext cx="4592" cy="176"/>
                  <a:chOff x="816" y="1152"/>
                  <a:chExt cx="4592" cy="176"/>
                </a:xfrm>
              </p:grpSpPr>
              <p:pic>
                <p:nvPicPr>
                  <p:cNvPr id="34830" name="Picture 4"/>
                  <p:cNvPicPr>
                    <a:picLocks noChangeAspect="1" noChangeArrowheads="1"/>
                  </p:cNvPicPr>
                  <p:nvPr/>
                </p:nvPicPr>
                <p:blipFill>
                  <a:blip r:embed="rId4"/>
                  <a:srcRect/>
                  <a:stretch>
                    <a:fillRect/>
                  </a:stretch>
                </p:blipFill>
                <p:spPr bwMode="auto">
                  <a:xfrm>
                    <a:off x="816" y="1152"/>
                    <a:ext cx="4592" cy="170"/>
                  </a:xfrm>
                  <a:prstGeom prst="rect">
                    <a:avLst/>
                  </a:prstGeom>
                  <a:noFill/>
                  <a:ln w="9525">
                    <a:noFill/>
                    <a:miter lim="800000"/>
                    <a:headEnd/>
                    <a:tailEnd/>
                  </a:ln>
                </p:spPr>
              </p:pic>
              <p:sp>
                <p:nvSpPr>
                  <p:cNvPr id="34831" name="Rectangle 5"/>
                  <p:cNvSpPr>
                    <a:spLocks noChangeArrowheads="1"/>
                  </p:cNvSpPr>
                  <p:nvPr/>
                </p:nvSpPr>
                <p:spPr bwMode="auto">
                  <a:xfrm>
                    <a:off x="2156" y="1280"/>
                    <a:ext cx="96"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4829" name="Rectangle 8"/>
                <p:cNvSpPr>
                  <a:spLocks noChangeArrowheads="1"/>
                </p:cNvSpPr>
                <p:nvPr/>
              </p:nvSpPr>
              <p:spPr bwMode="auto">
                <a:xfrm>
                  <a:off x="3504" y="1296"/>
                  <a:ext cx="240"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4827" name="Rectangle 10"/>
              <p:cNvSpPr>
                <a:spLocks noChangeArrowheads="1"/>
              </p:cNvSpPr>
              <p:nvPr/>
            </p:nvSpPr>
            <p:spPr bwMode="auto">
              <a:xfrm>
                <a:off x="3648" y="1256"/>
                <a:ext cx="48"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4825" name="Rectangle 13"/>
            <p:cNvSpPr>
              <a:spLocks noChangeArrowheads="1"/>
            </p:cNvSpPr>
            <p:nvPr/>
          </p:nvSpPr>
          <p:spPr bwMode="auto">
            <a:xfrm>
              <a:off x="4952" y="1288"/>
              <a:ext cx="192"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34821" name="Text Box 15"/>
          <p:cNvSpPr txBox="1">
            <a:spLocks noChangeArrowheads="1"/>
          </p:cNvSpPr>
          <p:nvPr/>
        </p:nvSpPr>
        <p:spPr bwMode="auto">
          <a:xfrm>
            <a:off x="974725" y="3705225"/>
            <a:ext cx="4292600" cy="1552575"/>
          </a:xfrm>
          <a:prstGeom prst="rect">
            <a:avLst/>
          </a:prstGeom>
          <a:noFill/>
          <a:ln w="9525">
            <a:noFill/>
            <a:miter lim="800000"/>
            <a:headEnd/>
            <a:tailEnd/>
          </a:ln>
        </p:spPr>
        <p:txBody>
          <a:bodyPr wrap="none">
            <a:prstTxWarp prst="textNoShape">
              <a:avLst/>
            </a:prstTxWarp>
            <a:spAutoFit/>
          </a:bodyPr>
          <a:lstStyle/>
          <a:p>
            <a:r>
              <a:rPr lang="en-US"/>
              <a:t>U2OS=Human osteosarcoma</a:t>
            </a:r>
          </a:p>
          <a:p>
            <a:r>
              <a:rPr lang="en-US"/>
              <a:t>A549=Human lung carcinoma</a:t>
            </a:r>
          </a:p>
          <a:p>
            <a:r>
              <a:rPr lang="en-US"/>
              <a:t>HeLa= Cervical cancer</a:t>
            </a:r>
          </a:p>
          <a:p>
            <a:r>
              <a:rPr lang="en-US"/>
              <a:t>PC3 = Human prostate cancer</a:t>
            </a:r>
          </a:p>
        </p:txBody>
      </p:sp>
      <p:sp>
        <p:nvSpPr>
          <p:cNvPr id="34822" name="Text Box 17"/>
          <p:cNvSpPr txBox="1">
            <a:spLocks noChangeArrowheads="1"/>
          </p:cNvSpPr>
          <p:nvPr/>
        </p:nvSpPr>
        <p:spPr bwMode="auto">
          <a:xfrm>
            <a:off x="212725" y="5789613"/>
            <a:ext cx="8778875" cy="915987"/>
          </a:xfrm>
          <a:prstGeom prst="rect">
            <a:avLst/>
          </a:prstGeom>
          <a:noFill/>
          <a:ln w="9525">
            <a:noFill/>
            <a:miter lim="800000"/>
            <a:headEnd/>
            <a:tailEnd/>
          </a:ln>
        </p:spPr>
        <p:txBody>
          <a:bodyPr>
            <a:prstTxWarp prst="textNoShape">
              <a:avLst/>
            </a:prstTxWarp>
            <a:spAutoFit/>
          </a:bodyPr>
          <a:lstStyle/>
          <a:p>
            <a:r>
              <a:rPr lang="en-US" sz="1800">
                <a:latin typeface="Helvetica" charset="0"/>
              </a:rPr>
              <a:t>S. Dhar, W. L. Daniel, D. A. Giljohann, </a:t>
            </a:r>
            <a:r>
              <a:rPr lang="en-US" sz="1800" b="1">
                <a:latin typeface="Helvetica" charset="0"/>
              </a:rPr>
              <a:t>C. A. Mirkin</a:t>
            </a:r>
            <a:r>
              <a:rPr lang="en-US" sz="1800">
                <a:latin typeface="Helvetica" charset="0"/>
              </a:rPr>
              <a:t>, and </a:t>
            </a:r>
            <a:r>
              <a:rPr lang="en-US" sz="1800" b="1">
                <a:latin typeface="Helvetica" charset="0"/>
              </a:rPr>
              <a:t>S. J. Lippard</a:t>
            </a:r>
            <a:r>
              <a:rPr lang="en-US" sz="1800">
                <a:latin typeface="Helvetica" charset="0"/>
              </a:rPr>
              <a:t>, Polyvalent Oligonucleotide Gold Nanoparticle Conjugates as Delivery Vehicles for Platinum(IV) Warheads, J. Am. Chem. Soc. </a:t>
            </a:r>
            <a:r>
              <a:rPr lang="en-US" sz="1800" b="1"/>
              <a:t>131</a:t>
            </a:r>
            <a:r>
              <a:rPr lang="en-US" sz="1800">
                <a:latin typeface="Helvetica" charset="0"/>
              </a:rPr>
              <a:t>, 14652 (2009).</a:t>
            </a:r>
          </a:p>
        </p:txBody>
      </p:sp>
      <p:pic>
        <p:nvPicPr>
          <p:cNvPr id="34823" name="Picture 15"/>
          <p:cNvPicPr>
            <a:picLocks noChangeAspect="1" noChangeArrowheads="1"/>
          </p:cNvPicPr>
          <p:nvPr/>
        </p:nvPicPr>
        <p:blipFill>
          <a:blip r:embed="rId5"/>
          <a:srcRect/>
          <a:stretch>
            <a:fillRect/>
          </a:stretch>
        </p:blipFill>
        <p:spPr bwMode="auto">
          <a:xfrm>
            <a:off x="5816600" y="3352800"/>
            <a:ext cx="3251200" cy="18907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38914" name="Rectangle 1027"/>
          <p:cNvSpPr>
            <a:spLocks noGrp="1" noChangeArrowheads="1"/>
          </p:cNvSpPr>
          <p:nvPr>
            <p:ph type="body" idx="4294967295"/>
          </p:nvPr>
        </p:nvSpPr>
        <p:spPr>
          <a:xfrm>
            <a:off x="228600" y="1295400"/>
            <a:ext cx="8686800" cy="4953000"/>
          </a:xfrm>
        </p:spPr>
        <p:txBody>
          <a:bodyPr/>
          <a:lstStyle/>
          <a:p>
            <a:pPr eaLnBrk="1" hangingPunct="1"/>
            <a:r>
              <a:rPr lang="en-US">
                <a:solidFill>
                  <a:schemeClr val="bg2"/>
                </a:solidFill>
              </a:rPr>
              <a:t>Can excite minimal immune responses.</a:t>
            </a:r>
          </a:p>
          <a:p>
            <a:pPr eaLnBrk="1" hangingPunct="1"/>
            <a:r>
              <a:rPr lang="en-US">
                <a:solidFill>
                  <a:schemeClr val="bg2"/>
                </a:solidFill>
              </a:rPr>
              <a:t>Can carry a large payload.</a:t>
            </a:r>
          </a:p>
          <a:p>
            <a:pPr eaLnBrk="1" hangingPunct="1"/>
            <a:r>
              <a:rPr lang="en-US"/>
              <a:t>Can carry multiple binding ligands.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685800" y="76200"/>
            <a:ext cx="7772400" cy="1143000"/>
          </a:xfrm>
        </p:spPr>
        <p:txBody>
          <a:bodyPr/>
          <a:lstStyle/>
          <a:p>
            <a:pPr eaLnBrk="1" hangingPunct="1"/>
            <a:r>
              <a:rPr lang="en-US" sz="3600"/>
              <a:t>Nanoparticles hold multiple ligands</a:t>
            </a:r>
          </a:p>
        </p:txBody>
      </p:sp>
      <p:pic>
        <p:nvPicPr>
          <p:cNvPr id="40962" name="Picture 3"/>
          <p:cNvPicPr>
            <a:picLocks noChangeAspect="1" noChangeArrowheads="1"/>
          </p:cNvPicPr>
          <p:nvPr/>
        </p:nvPicPr>
        <p:blipFill>
          <a:blip r:embed="rId3"/>
          <a:srcRect/>
          <a:stretch>
            <a:fillRect/>
          </a:stretch>
        </p:blipFill>
        <p:spPr bwMode="auto">
          <a:xfrm>
            <a:off x="990600" y="1066800"/>
            <a:ext cx="7239000" cy="4756150"/>
          </a:xfrm>
          <a:prstGeom prst="rect">
            <a:avLst/>
          </a:prstGeom>
          <a:noFill/>
          <a:ln w="9525">
            <a:noFill/>
            <a:miter lim="800000"/>
            <a:headEnd/>
            <a:tailEnd/>
          </a:ln>
        </p:spPr>
      </p:pic>
      <p:sp>
        <p:nvSpPr>
          <p:cNvPr id="40963" name="Text Box 4"/>
          <p:cNvSpPr txBox="1">
            <a:spLocks noChangeArrowheads="1"/>
          </p:cNvSpPr>
          <p:nvPr/>
        </p:nvSpPr>
        <p:spPr bwMode="auto">
          <a:xfrm>
            <a:off x="441325" y="6003925"/>
            <a:ext cx="8397875" cy="7016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Nanoparticle therapeutics: an emerging treatment modality for cancer, M. E. Davis, Z. Chen and D. M. Shin, </a:t>
            </a:r>
            <a:r>
              <a:rPr lang="en-US" sz="2000" i="1">
                <a:latin typeface="Times New Roman" charset="0"/>
              </a:rPr>
              <a:t>Nature Reviews: Drug discovery</a:t>
            </a:r>
            <a:r>
              <a:rPr lang="en-US" sz="2000">
                <a:latin typeface="Times New Roman" charset="0"/>
              </a:rPr>
              <a:t> </a:t>
            </a:r>
            <a:r>
              <a:rPr lang="en-US" sz="2000" b="1">
                <a:latin typeface="Times New Roman" charset="0"/>
              </a:rPr>
              <a:t>7</a:t>
            </a:r>
            <a:r>
              <a:rPr lang="en-US" sz="2000">
                <a:latin typeface="Times New Roman" charset="0"/>
              </a:rPr>
              <a:t>, 771 (2008).</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43010" name="Rectangle 1027"/>
          <p:cNvSpPr>
            <a:spLocks noGrp="1" noChangeArrowheads="1"/>
          </p:cNvSpPr>
          <p:nvPr>
            <p:ph type="body" idx="4294967295"/>
          </p:nvPr>
        </p:nvSpPr>
        <p:spPr>
          <a:xfrm>
            <a:off x="228600" y="1295400"/>
            <a:ext cx="8686800" cy="4953000"/>
          </a:xfrm>
        </p:spPr>
        <p:txBody>
          <a:bodyPr/>
          <a:lstStyle/>
          <a:p>
            <a:pPr eaLnBrk="1" hangingPunct="1"/>
            <a:r>
              <a:rPr lang="en-US">
                <a:solidFill>
                  <a:schemeClr val="bg2"/>
                </a:solidFill>
              </a:rPr>
              <a:t>Can excite minimal immune responses.</a:t>
            </a:r>
          </a:p>
          <a:p>
            <a:pPr eaLnBrk="1" hangingPunct="1"/>
            <a:r>
              <a:rPr lang="en-US">
                <a:solidFill>
                  <a:schemeClr val="bg2"/>
                </a:solidFill>
              </a:rPr>
              <a:t>Can carry a large payload.</a:t>
            </a:r>
          </a:p>
          <a:p>
            <a:pPr eaLnBrk="1" hangingPunct="1"/>
            <a:r>
              <a:rPr lang="en-US">
                <a:solidFill>
                  <a:schemeClr val="bg2"/>
                </a:solidFill>
              </a:rPr>
              <a:t>Can carry multiple binding ligands.</a:t>
            </a:r>
          </a:p>
          <a:p>
            <a:pPr eaLnBrk="1" hangingPunct="1"/>
            <a:r>
              <a:rPr lang="en-US"/>
              <a:t>Can carry multiple different drugs.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85800" y="457200"/>
            <a:ext cx="7772400" cy="1143000"/>
          </a:xfrm>
        </p:spPr>
        <p:txBody>
          <a:bodyPr/>
          <a:lstStyle/>
          <a:p>
            <a:pPr eaLnBrk="1" hangingPunct="1"/>
            <a:r>
              <a:rPr lang="en-US"/>
              <a:t>Overcoming evolution</a:t>
            </a:r>
          </a:p>
        </p:txBody>
      </p:sp>
      <p:sp>
        <p:nvSpPr>
          <p:cNvPr id="45058" name="Text Box 3"/>
          <p:cNvSpPr txBox="1">
            <a:spLocks noChangeArrowheads="1"/>
          </p:cNvSpPr>
          <p:nvPr/>
        </p:nvSpPr>
        <p:spPr bwMode="auto">
          <a:xfrm>
            <a:off x="609600" y="1724025"/>
            <a:ext cx="8001000" cy="1800225"/>
          </a:xfrm>
          <a:prstGeom prst="rect">
            <a:avLst/>
          </a:prstGeom>
          <a:noFill/>
          <a:ln w="9525">
            <a:noFill/>
            <a:miter lim="800000"/>
            <a:headEnd/>
            <a:tailEnd/>
          </a:ln>
        </p:spPr>
        <p:txBody>
          <a:bodyPr>
            <a:prstTxWarp prst="textNoShape">
              <a:avLst/>
            </a:prstTxWarp>
            <a:spAutoFit/>
          </a:bodyPr>
          <a:lstStyle/>
          <a:p>
            <a:r>
              <a:rPr lang="en-US" sz="2800"/>
              <a:t>Both bacteria and cancer cells evolve defenses against therapeutic agents. These defenses can be attacked by same nanoparticle that carrys the cell killer.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47106" name="Rectangle 1027"/>
          <p:cNvSpPr>
            <a:spLocks noGrp="1" noChangeArrowheads="1"/>
          </p:cNvSpPr>
          <p:nvPr>
            <p:ph type="body" idx="4294967295"/>
          </p:nvPr>
        </p:nvSpPr>
        <p:spPr>
          <a:xfrm>
            <a:off x="228600" y="1295400"/>
            <a:ext cx="8686800" cy="4953000"/>
          </a:xfrm>
        </p:spPr>
        <p:txBody>
          <a:bodyPr/>
          <a:lstStyle/>
          <a:p>
            <a:pPr eaLnBrk="1" hangingPunct="1"/>
            <a:r>
              <a:rPr lang="en-US">
                <a:solidFill>
                  <a:schemeClr val="bg2"/>
                </a:solidFill>
              </a:rPr>
              <a:t>Can excite minimal immune responses.</a:t>
            </a:r>
          </a:p>
          <a:p>
            <a:pPr eaLnBrk="1" hangingPunct="1"/>
            <a:r>
              <a:rPr lang="en-US">
                <a:solidFill>
                  <a:schemeClr val="bg2"/>
                </a:solidFill>
              </a:rPr>
              <a:t>Can carry a large payload.</a:t>
            </a:r>
          </a:p>
          <a:p>
            <a:pPr eaLnBrk="1" hangingPunct="1"/>
            <a:r>
              <a:rPr lang="en-US">
                <a:solidFill>
                  <a:schemeClr val="bg2"/>
                </a:solidFill>
              </a:rPr>
              <a:t>Can carry multiple binding ligands.</a:t>
            </a:r>
          </a:p>
          <a:p>
            <a:pPr eaLnBrk="1" hangingPunct="1"/>
            <a:r>
              <a:rPr lang="en-US">
                <a:solidFill>
                  <a:schemeClr val="bg2"/>
                </a:solidFill>
              </a:rPr>
              <a:t>Can carry multiple different drugs.</a:t>
            </a:r>
          </a:p>
          <a:p>
            <a:pPr eaLnBrk="1" hangingPunct="1"/>
            <a:r>
              <a:rPr lang="en-US"/>
              <a:t>Can maintain drug concentrations longer.</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7"/>
          <p:cNvPicPr>
            <a:picLocks noChangeAspect="1" noChangeArrowheads="1"/>
          </p:cNvPicPr>
          <p:nvPr/>
        </p:nvPicPr>
        <p:blipFill>
          <a:blip r:embed="rId3"/>
          <a:srcRect/>
          <a:stretch>
            <a:fillRect/>
          </a:stretch>
        </p:blipFill>
        <p:spPr bwMode="auto">
          <a:xfrm>
            <a:off x="2133600" y="768350"/>
            <a:ext cx="4800600" cy="4732338"/>
          </a:xfrm>
          <a:prstGeom prst="rect">
            <a:avLst/>
          </a:prstGeom>
          <a:noFill/>
          <a:ln w="9525">
            <a:noFill/>
            <a:miter lim="800000"/>
            <a:headEnd/>
            <a:tailEnd/>
          </a:ln>
        </p:spPr>
      </p:pic>
      <p:sp>
        <p:nvSpPr>
          <p:cNvPr id="49154" name="Rectangle 2"/>
          <p:cNvSpPr>
            <a:spLocks noGrp="1" noChangeArrowheads="1"/>
          </p:cNvSpPr>
          <p:nvPr>
            <p:ph type="title" idx="4294967295"/>
          </p:nvPr>
        </p:nvSpPr>
        <p:spPr>
          <a:xfrm>
            <a:off x="609600" y="0"/>
            <a:ext cx="7772400" cy="1143000"/>
          </a:xfrm>
        </p:spPr>
        <p:txBody>
          <a:bodyPr/>
          <a:lstStyle/>
          <a:p>
            <a:pPr eaLnBrk="1" hangingPunct="1"/>
            <a:r>
              <a:rPr lang="en-US"/>
              <a:t>Decay profiles</a:t>
            </a:r>
          </a:p>
        </p:txBody>
      </p:sp>
      <p:sp>
        <p:nvSpPr>
          <p:cNvPr id="49155" name="Text Box 5"/>
          <p:cNvSpPr txBox="1">
            <a:spLocks noChangeArrowheads="1"/>
          </p:cNvSpPr>
          <p:nvPr/>
        </p:nvSpPr>
        <p:spPr bwMode="auto">
          <a:xfrm>
            <a:off x="441325" y="6003925"/>
            <a:ext cx="8397875" cy="701675"/>
          </a:xfrm>
          <a:prstGeom prst="rect">
            <a:avLst/>
          </a:prstGeom>
          <a:noFill/>
          <a:ln w="9525">
            <a:noFill/>
            <a:miter lim="800000"/>
            <a:headEnd/>
            <a:tailEnd/>
          </a:ln>
        </p:spPr>
        <p:txBody>
          <a:bodyPr>
            <a:prstTxWarp prst="textNoShape">
              <a:avLst/>
            </a:prstTxWarp>
            <a:spAutoFit/>
          </a:bodyPr>
          <a:lstStyle/>
          <a:p>
            <a:r>
              <a:rPr lang="en-US" sz="2000"/>
              <a:t>T. Schluep, J, Cheng, K. T. Khin, M. E. Davis, </a:t>
            </a:r>
            <a:r>
              <a:rPr lang="en-US" sz="2000" i="1"/>
              <a:t>Cancer Chemother Pharmacol </a:t>
            </a:r>
            <a:r>
              <a:rPr lang="en-US" sz="2000"/>
              <a:t>(2006) 57: 654. (redrawn)</a:t>
            </a:r>
          </a:p>
        </p:txBody>
      </p:sp>
      <p:pic>
        <p:nvPicPr>
          <p:cNvPr id="49156" name="Picture 6" descr="comparison-of-decay-legend"/>
          <p:cNvPicPr>
            <a:picLocks noChangeAspect="1" noChangeArrowheads="1"/>
          </p:cNvPicPr>
          <p:nvPr/>
        </p:nvPicPr>
        <p:blipFill>
          <a:blip r:embed="rId4"/>
          <a:srcRect/>
          <a:stretch>
            <a:fillRect/>
          </a:stretch>
        </p:blipFill>
        <p:spPr bwMode="auto">
          <a:xfrm>
            <a:off x="3352800" y="1266825"/>
            <a:ext cx="4724400" cy="588963"/>
          </a:xfrm>
          <a:prstGeom prst="rect">
            <a:avLst/>
          </a:prstGeom>
          <a:noFill/>
          <a:ln w="9525">
            <a:noFill/>
            <a:miter lim="800000"/>
            <a:headEnd/>
            <a:tailEnd/>
          </a:ln>
        </p:spPr>
      </p:pic>
      <p:sp>
        <p:nvSpPr>
          <p:cNvPr id="49157" name="Text Box 8"/>
          <p:cNvSpPr txBox="1">
            <a:spLocks noChangeArrowheads="1"/>
          </p:cNvSpPr>
          <p:nvPr/>
        </p:nvSpPr>
        <p:spPr bwMode="auto">
          <a:xfrm>
            <a:off x="3676650" y="5486400"/>
            <a:ext cx="1809750" cy="457200"/>
          </a:xfrm>
          <a:prstGeom prst="rect">
            <a:avLst/>
          </a:prstGeom>
          <a:noFill/>
          <a:ln w="9525">
            <a:noFill/>
            <a:miter lim="800000"/>
            <a:headEnd/>
            <a:tailEnd/>
          </a:ln>
        </p:spPr>
        <p:txBody>
          <a:bodyPr wrap="none">
            <a:prstTxWarp prst="textNoShape">
              <a:avLst/>
            </a:prstTxWarp>
            <a:spAutoFit/>
          </a:bodyPr>
          <a:lstStyle/>
          <a:p>
            <a:r>
              <a:rPr lang="en-US"/>
              <a:t>time (hours)</a:t>
            </a:r>
          </a:p>
        </p:txBody>
      </p:sp>
      <p:sp>
        <p:nvSpPr>
          <p:cNvPr id="49158" name="Text Box 9"/>
          <p:cNvSpPr txBox="1">
            <a:spLocks noChangeArrowheads="1"/>
          </p:cNvSpPr>
          <p:nvPr/>
        </p:nvSpPr>
        <p:spPr bwMode="auto">
          <a:xfrm rot="-5400000">
            <a:off x="581818" y="2694782"/>
            <a:ext cx="2646363" cy="457200"/>
          </a:xfrm>
          <a:prstGeom prst="rect">
            <a:avLst/>
          </a:prstGeom>
          <a:noFill/>
          <a:ln w="9525">
            <a:noFill/>
            <a:miter lim="800000"/>
            <a:headEnd/>
            <a:tailEnd/>
          </a:ln>
        </p:spPr>
        <p:txBody>
          <a:bodyPr wrap="none">
            <a:prstTxWarp prst="textNoShape">
              <a:avLst/>
            </a:prstTxWarp>
            <a:spAutoFit/>
          </a:bodyPr>
          <a:lstStyle/>
          <a:p>
            <a:r>
              <a:rPr lang="en-US"/>
              <a:t>CPT conc. (</a:t>
            </a:r>
            <a:r>
              <a:rPr lang="en-US">
                <a:sym typeface="Symbol" charset="2"/>
              </a:rPr>
              <a:t>g/ml)</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en-US"/>
              <a:t>Areas of impact</a:t>
            </a:r>
          </a:p>
        </p:txBody>
      </p:sp>
      <p:sp>
        <p:nvSpPr>
          <p:cNvPr id="16386" name="Rectangle 3"/>
          <p:cNvSpPr>
            <a:spLocks noGrp="1" noChangeArrowheads="1"/>
          </p:cNvSpPr>
          <p:nvPr>
            <p:ph type="body" idx="4294967295"/>
          </p:nvPr>
        </p:nvSpPr>
        <p:spPr>
          <a:xfrm>
            <a:off x="685800" y="1828800"/>
            <a:ext cx="7772400" cy="4114800"/>
          </a:xfrm>
        </p:spPr>
        <p:txBody>
          <a:bodyPr/>
          <a:lstStyle/>
          <a:p>
            <a:pPr eaLnBrk="1" hangingPunct="1">
              <a:buFontTx/>
              <a:buNone/>
            </a:pPr>
            <a:endParaRPr lang="en-US"/>
          </a:p>
          <a:p>
            <a:pPr eaLnBrk="1" hangingPunct="1"/>
            <a:r>
              <a:rPr lang="en-US"/>
              <a:t>Drug delivery and new therapies </a:t>
            </a:r>
          </a:p>
          <a:p>
            <a:pPr eaLnBrk="1" hangingPunct="1"/>
            <a:r>
              <a:rPr lang="en-US"/>
              <a:t>Diagnostic analyses</a:t>
            </a:r>
          </a:p>
          <a:p>
            <a:pPr eaLnBrk="1" hangingPunct="1"/>
            <a:r>
              <a:rPr lang="en-US"/>
              <a:t>Biological research</a:t>
            </a:r>
          </a:p>
          <a:p>
            <a:pPr eaLnBrk="1" hangingPunct="1"/>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51202" name="Rectangle 1027"/>
          <p:cNvSpPr>
            <a:spLocks noGrp="1" noChangeArrowheads="1"/>
          </p:cNvSpPr>
          <p:nvPr>
            <p:ph type="body" idx="4294967295"/>
          </p:nvPr>
        </p:nvSpPr>
        <p:spPr>
          <a:xfrm>
            <a:off x="228600" y="1295400"/>
            <a:ext cx="8686800" cy="4953000"/>
          </a:xfrm>
        </p:spPr>
        <p:txBody>
          <a:bodyPr/>
          <a:lstStyle/>
          <a:p>
            <a:pPr eaLnBrk="1" hangingPunct="1"/>
            <a:r>
              <a:rPr lang="en-US">
                <a:solidFill>
                  <a:schemeClr val="bg2"/>
                </a:solidFill>
              </a:rPr>
              <a:t>Can excite minimal immune responses.</a:t>
            </a:r>
          </a:p>
          <a:p>
            <a:pPr eaLnBrk="1" hangingPunct="1"/>
            <a:r>
              <a:rPr lang="en-US">
                <a:solidFill>
                  <a:schemeClr val="bg2"/>
                </a:solidFill>
              </a:rPr>
              <a:t>Can carry a large payload.</a:t>
            </a:r>
          </a:p>
          <a:p>
            <a:pPr eaLnBrk="1" hangingPunct="1"/>
            <a:r>
              <a:rPr lang="en-US">
                <a:solidFill>
                  <a:schemeClr val="bg2"/>
                </a:solidFill>
              </a:rPr>
              <a:t>Can carry multiple binding ligands.</a:t>
            </a:r>
          </a:p>
          <a:p>
            <a:pPr eaLnBrk="1" hangingPunct="1"/>
            <a:r>
              <a:rPr lang="en-US">
                <a:solidFill>
                  <a:schemeClr val="bg2"/>
                </a:solidFill>
              </a:rPr>
              <a:t>Can carry multiple different drugs.</a:t>
            </a:r>
          </a:p>
          <a:p>
            <a:pPr eaLnBrk="1" hangingPunct="1"/>
            <a:r>
              <a:rPr lang="en-US">
                <a:solidFill>
                  <a:schemeClr val="bg2"/>
                </a:solidFill>
              </a:rPr>
              <a:t>Can maintain drug concentrations longer.</a:t>
            </a:r>
          </a:p>
          <a:p>
            <a:pPr eaLnBrk="1" hangingPunct="1"/>
            <a:r>
              <a:rPr lang="en-US"/>
              <a:t>Typically they enter by endocytosis, which can bypass some resistance mechanisms.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685800" y="76200"/>
            <a:ext cx="7772400" cy="1143000"/>
          </a:xfrm>
        </p:spPr>
        <p:txBody>
          <a:bodyPr/>
          <a:lstStyle/>
          <a:p>
            <a:pPr eaLnBrk="1" hangingPunct="1"/>
            <a:r>
              <a:rPr lang="en-US" sz="3600"/>
              <a:t>TEM of nanoparticles entering cell through endocytosis</a:t>
            </a:r>
          </a:p>
        </p:txBody>
      </p:sp>
      <p:pic>
        <p:nvPicPr>
          <p:cNvPr id="53250" name="Picture 3"/>
          <p:cNvPicPr>
            <a:picLocks noChangeAspect="1" noChangeArrowheads="1"/>
          </p:cNvPicPr>
          <p:nvPr/>
        </p:nvPicPr>
        <p:blipFill>
          <a:blip r:embed="rId3"/>
          <a:srcRect/>
          <a:stretch>
            <a:fillRect/>
          </a:stretch>
        </p:blipFill>
        <p:spPr bwMode="auto">
          <a:xfrm>
            <a:off x="869950" y="1371600"/>
            <a:ext cx="7404100" cy="4356100"/>
          </a:xfrm>
          <a:prstGeom prst="rect">
            <a:avLst/>
          </a:prstGeom>
          <a:noFill/>
          <a:ln w="9525">
            <a:noFill/>
            <a:miter lim="800000"/>
            <a:headEnd/>
            <a:tailEnd/>
          </a:ln>
        </p:spPr>
      </p:pic>
      <p:sp>
        <p:nvSpPr>
          <p:cNvPr id="53251" name="Text Box 4"/>
          <p:cNvSpPr txBox="1">
            <a:spLocks noChangeArrowheads="1"/>
          </p:cNvSpPr>
          <p:nvPr/>
        </p:nvSpPr>
        <p:spPr bwMode="auto">
          <a:xfrm>
            <a:off x="441325" y="5791200"/>
            <a:ext cx="8397875" cy="1006475"/>
          </a:xfrm>
          <a:prstGeom prst="rect">
            <a:avLst/>
          </a:prstGeom>
          <a:noFill/>
          <a:ln w="9525">
            <a:noFill/>
            <a:miter lim="800000"/>
            <a:headEnd/>
            <a:tailEnd/>
          </a:ln>
        </p:spPr>
        <p:txBody>
          <a:bodyPr>
            <a:prstTxWarp prst="textNoShape">
              <a:avLst/>
            </a:prstTxWarp>
            <a:spAutoFit/>
          </a:bodyPr>
          <a:lstStyle/>
          <a:p>
            <a:r>
              <a:rPr lang="en-US" sz="2000"/>
              <a:t>Nanoparticle therapeutics: an emerging treatment modality for cancer, M. E. Davis, Z. Chen and D. M. Shin, </a:t>
            </a:r>
            <a:r>
              <a:rPr lang="en-US" sz="2000" i="1"/>
              <a:t>Nature Reviews: Drug discovery</a:t>
            </a:r>
            <a:r>
              <a:rPr lang="en-US" sz="2000"/>
              <a:t> </a:t>
            </a:r>
            <a:r>
              <a:rPr lang="en-US" sz="2000" b="1"/>
              <a:t>7</a:t>
            </a:r>
            <a:r>
              <a:rPr lang="en-US" sz="2000"/>
              <a:t>, 771 (2008).</a:t>
            </a:r>
            <a:endParaRPr lang="en-US"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siRNA nanoparticle delivery</a:t>
            </a:r>
          </a:p>
        </p:txBody>
      </p:sp>
      <p:pic>
        <p:nvPicPr>
          <p:cNvPr id="53251" name="Picture 3" descr="NP-for-siRNA-delivery"/>
          <p:cNvPicPr>
            <a:picLocks noChangeAspect="1" noChangeArrowheads="1"/>
          </p:cNvPicPr>
          <p:nvPr/>
        </p:nvPicPr>
        <p:blipFill>
          <a:blip r:embed="rId3"/>
          <a:srcRect/>
          <a:stretch>
            <a:fillRect/>
          </a:stretch>
        </p:blipFill>
        <p:spPr bwMode="auto">
          <a:xfrm>
            <a:off x="0" y="1981200"/>
            <a:ext cx="9144000" cy="4048125"/>
          </a:xfrm>
          <a:prstGeom prst="rect">
            <a:avLst/>
          </a:prstGeom>
          <a:noFill/>
          <a:ln w="9525">
            <a:noFill/>
            <a:miter lim="800000"/>
            <a:headEnd/>
            <a:tailEnd/>
          </a:ln>
        </p:spPr>
      </p:pic>
      <p:sp>
        <p:nvSpPr>
          <p:cNvPr id="53252" name="Text Box 4"/>
          <p:cNvSpPr txBox="1">
            <a:spLocks noChangeArrowheads="1"/>
          </p:cNvSpPr>
          <p:nvPr/>
        </p:nvSpPr>
        <p:spPr bwMode="auto">
          <a:xfrm>
            <a:off x="74613" y="6191250"/>
            <a:ext cx="7018337" cy="701675"/>
          </a:xfrm>
          <a:prstGeom prst="rect">
            <a:avLst/>
          </a:prstGeom>
          <a:noFill/>
          <a:ln w="9525">
            <a:noFill/>
            <a:miter lim="800000"/>
            <a:headEnd/>
            <a:tailEnd/>
          </a:ln>
        </p:spPr>
        <p:txBody>
          <a:bodyPr wrap="none">
            <a:prstTxWarp prst="textNoShape">
              <a:avLst/>
            </a:prstTxWarp>
            <a:spAutoFit/>
          </a:bodyPr>
          <a:lstStyle/>
          <a:p>
            <a:r>
              <a:rPr lang="en-US" sz="2000"/>
              <a:t>Chene, Christopher J.; Saltzman, W. Mark</a:t>
            </a:r>
          </a:p>
          <a:p>
            <a:r>
              <a:rPr lang="en-US" sz="2000"/>
              <a:t>BIOMATERIALS  Volume: 32   Issue: 26   Pages: 6194-6203</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381000" y="0"/>
            <a:ext cx="8458200" cy="1143000"/>
          </a:xfrm>
        </p:spPr>
        <p:txBody>
          <a:bodyPr/>
          <a:lstStyle/>
          <a:p>
            <a:pPr eaLnBrk="1" hangingPunct="1"/>
            <a:r>
              <a:rPr lang="en-US"/>
              <a:t>Au nanoshells tune absorption </a:t>
            </a:r>
            <a:r>
              <a:rPr lang="en-US">
                <a:sym typeface="Symbol" charset="2"/>
              </a:rPr>
              <a:t></a:t>
            </a:r>
            <a:endParaRPr lang="en-US"/>
          </a:p>
        </p:txBody>
      </p:sp>
      <p:pic>
        <p:nvPicPr>
          <p:cNvPr id="55298" name="Picture 3" descr="Nanoshell"/>
          <p:cNvPicPr>
            <a:picLocks noChangeAspect="1" noChangeArrowheads="1"/>
          </p:cNvPicPr>
          <p:nvPr/>
        </p:nvPicPr>
        <p:blipFill>
          <a:blip r:embed="rId3"/>
          <a:srcRect/>
          <a:stretch>
            <a:fillRect/>
          </a:stretch>
        </p:blipFill>
        <p:spPr bwMode="auto">
          <a:xfrm>
            <a:off x="3352800" y="1173163"/>
            <a:ext cx="2895600" cy="2767012"/>
          </a:xfrm>
          <a:prstGeom prst="rect">
            <a:avLst/>
          </a:prstGeom>
          <a:noFill/>
          <a:ln w="9525">
            <a:noFill/>
            <a:miter lim="800000"/>
            <a:headEnd/>
            <a:tailEnd/>
          </a:ln>
        </p:spPr>
      </p:pic>
      <p:pic>
        <p:nvPicPr>
          <p:cNvPr id="55299" name="Picture 4" descr="NanoshellColors"/>
          <p:cNvPicPr>
            <a:picLocks noChangeAspect="1" noChangeArrowheads="1"/>
          </p:cNvPicPr>
          <p:nvPr/>
        </p:nvPicPr>
        <p:blipFill>
          <a:blip r:embed="rId4"/>
          <a:srcRect/>
          <a:stretch>
            <a:fillRect/>
          </a:stretch>
        </p:blipFill>
        <p:spPr bwMode="auto">
          <a:xfrm>
            <a:off x="2743200" y="4267200"/>
            <a:ext cx="4191000" cy="2082800"/>
          </a:xfrm>
          <a:prstGeom prst="rect">
            <a:avLst/>
          </a:prstGeom>
          <a:noFill/>
          <a:ln w="9525">
            <a:noFill/>
            <a:miter lim="800000"/>
            <a:headEnd/>
            <a:tailEnd/>
          </a:ln>
        </p:spPr>
      </p:pic>
      <p:sp>
        <p:nvSpPr>
          <p:cNvPr id="55300" name="Text Box 5"/>
          <p:cNvSpPr txBox="1">
            <a:spLocks noChangeArrowheads="1"/>
          </p:cNvSpPr>
          <p:nvPr/>
        </p:nvSpPr>
        <p:spPr bwMode="auto">
          <a:xfrm>
            <a:off x="1127125" y="6296025"/>
            <a:ext cx="4673600" cy="457200"/>
          </a:xfrm>
          <a:prstGeom prst="rect">
            <a:avLst/>
          </a:prstGeom>
          <a:noFill/>
          <a:ln w="9525">
            <a:noFill/>
            <a:miter lim="800000"/>
            <a:headEnd/>
            <a:tailEnd/>
          </a:ln>
        </p:spPr>
        <p:txBody>
          <a:bodyPr wrap="none">
            <a:prstTxWarp prst="textNoShape">
              <a:avLst/>
            </a:prstTxWarp>
            <a:spAutoFit/>
          </a:bodyPr>
          <a:lstStyle/>
          <a:p>
            <a:r>
              <a:rPr lang="en-US"/>
              <a:t>N. Halas, Rice University website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t>Cancer phototherapy </a:t>
            </a:r>
          </a:p>
        </p:txBody>
      </p:sp>
      <p:sp>
        <p:nvSpPr>
          <p:cNvPr id="57346" name="Rectangle 3"/>
          <p:cNvSpPr>
            <a:spLocks noGrp="1" noChangeArrowheads="1"/>
          </p:cNvSpPr>
          <p:nvPr>
            <p:ph type="body" idx="1"/>
          </p:nvPr>
        </p:nvSpPr>
        <p:spPr/>
        <p:txBody>
          <a:bodyPr/>
          <a:lstStyle/>
          <a:p>
            <a:pPr eaLnBrk="1" hangingPunct="1"/>
            <a:r>
              <a:rPr lang="en-US"/>
              <a:t>Use a near-IR laser to heat gold nanoshells and destroy the cancer cell (N. J. Halas, J. L. West).</a:t>
            </a:r>
          </a:p>
          <a:p>
            <a:pPr eaLnBrk="1" hangingPunct="1"/>
            <a:r>
              <a:rPr lang="en-US"/>
              <a:t>Use a pulsed near-IR laser to explode a cluster of gold nanoshells and destroy the cancer cell (D. O. Lapotko).</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0"/>
            <a:ext cx="8229600" cy="1143000"/>
          </a:xfrm>
        </p:spPr>
        <p:txBody>
          <a:bodyPr>
            <a:normAutofit fontScale="90000"/>
          </a:bodyPr>
          <a:lstStyle/>
          <a:p>
            <a:r>
              <a:rPr lang="en-US" sz="3600" dirty="0" smtClean="0">
                <a:cs typeface="Arial" pitchFamily="34" charset="0"/>
              </a:rPr>
              <a:t>Laser pulse + gold = Plasmonic Nanobubble</a:t>
            </a:r>
            <a:endParaRPr lang="en-US" sz="3600" dirty="0">
              <a:cs typeface="Arial" pitchFamily="34" charset="0"/>
            </a:endParaRPr>
          </a:p>
        </p:txBody>
      </p:sp>
      <p:graphicFrame>
        <p:nvGraphicFramePr>
          <p:cNvPr id="4" name="Diagram 3"/>
          <p:cNvGraphicFramePr/>
          <p:nvPr>
            <p:extLst>
              <p:ext uri="{D42A27DB-BD31-4B8C-83A1-F6EECF244321}">
                <p14:modId xmlns:p14="http://schemas.microsoft.com/office/powerpoint/2010/main" val="2585277976"/>
              </p:ext>
            </p:extLst>
          </p:nvPr>
        </p:nvGraphicFramePr>
        <p:xfrm>
          <a:off x="1143000" y="3496887"/>
          <a:ext cx="7162800" cy="335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8" descr="Rice Logo"/>
          <p:cNvPicPr>
            <a:picLocks noChangeAspect="1" noChangeArrowheads="1"/>
          </p:cNvPicPr>
          <p:nvPr/>
        </p:nvPicPr>
        <p:blipFill>
          <a:blip r:embed="rId10" cstate="print">
            <a:lum bright="-12000" contrast="30000"/>
            <a:extLst>
              <a:ext uri="{28A0092B-C50C-407E-A947-70E740481C1C}">
                <a14:useLocalDpi xmlns:a14="http://schemas.microsoft.com/office/drawing/2010/main" val="0"/>
              </a:ext>
            </a:extLst>
          </a:blip>
          <a:srcRect/>
          <a:stretch>
            <a:fillRect/>
          </a:stretch>
        </p:blipFill>
        <p:spPr bwMode="auto">
          <a:xfrm>
            <a:off x="0" y="0"/>
            <a:ext cx="5889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013_PNB.wmv">
            <a:hlinkClick r:id="" action="ppaction://media"/>
          </p:cNvPr>
          <p:cNvPicPr/>
          <p:nvPr>
            <a:videoFile r:link="rId2"/>
            <p:extLst>
              <p:ext uri="{DAA4B4D4-6D71-4841-9C94-3DE7FCFB9230}">
                <p14:media xmlns:p14="http://schemas.microsoft.com/office/powerpoint/2010/main" r:embed="rId1"/>
              </p:ext>
            </p:extLst>
          </p:nvPr>
        </p:nvPicPr>
        <p:blipFill>
          <a:blip r:embed="rId11"/>
          <a:stretch>
            <a:fillRect/>
          </a:stretch>
        </p:blipFill>
        <p:spPr>
          <a:xfrm>
            <a:off x="2286000" y="915785"/>
            <a:ext cx="3402676" cy="3402676"/>
          </a:xfrm>
          <a:prstGeom prst="rect">
            <a:avLst/>
          </a:prstGeom>
          <a:effectLst/>
        </p:spPr>
      </p:pic>
      <p:sp>
        <p:nvSpPr>
          <p:cNvPr id="6" name="TextBox 5"/>
          <p:cNvSpPr txBox="1"/>
          <p:nvPr/>
        </p:nvSpPr>
        <p:spPr>
          <a:xfrm>
            <a:off x="881270" y="5927686"/>
            <a:ext cx="7924800" cy="477054"/>
          </a:xfrm>
          <a:prstGeom prst="rect">
            <a:avLst/>
          </a:prstGeom>
          <a:noFill/>
        </p:spPr>
        <p:txBody>
          <a:bodyPr wrap="square" rtlCol="0">
            <a:spAutoFit/>
          </a:bodyPr>
          <a:lstStyle/>
          <a:p>
            <a:r>
              <a:rPr lang="en-US" sz="2500" dirty="0" smtClean="0">
                <a:cs typeface="Arial" pitchFamily="34" charset="0"/>
              </a:rPr>
              <a:t>On-demand non-stationary transient event, not a particle</a:t>
            </a:r>
            <a:endParaRPr lang="en-US" sz="2500" dirty="0">
              <a:cs typeface="Arial" pitchFamily="34" charset="0"/>
            </a:endParaRPr>
          </a:p>
        </p:txBody>
      </p:sp>
      <p:sp>
        <p:nvSpPr>
          <p:cNvPr id="9" name="Rectangle 8"/>
          <p:cNvSpPr/>
          <p:nvPr/>
        </p:nvSpPr>
        <p:spPr>
          <a:xfrm>
            <a:off x="3505200" y="6400800"/>
            <a:ext cx="2341988" cy="369332"/>
          </a:xfrm>
          <a:prstGeom prst="rect">
            <a:avLst/>
          </a:prstGeom>
        </p:spPr>
        <p:txBody>
          <a:bodyPr wrap="none">
            <a:spAutoFit/>
          </a:bodyPr>
          <a:lstStyle/>
          <a:p>
            <a:r>
              <a:rPr lang="en-US" dirty="0"/>
              <a:t>http://lapotko.rice.edu</a:t>
            </a:r>
          </a:p>
        </p:txBody>
      </p:sp>
    </p:spTree>
    <p:extLst>
      <p:ext uri="{BB962C8B-B14F-4D97-AF65-F5344CB8AC3E}">
        <p14:creationId xmlns:p14="http://schemas.microsoft.com/office/powerpoint/2010/main" val="2393063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3"/>
          <a:srcRect/>
          <a:stretch>
            <a:fillRect/>
          </a:stretch>
        </p:blipFill>
        <p:spPr bwMode="auto">
          <a:xfrm>
            <a:off x="412750" y="1606550"/>
            <a:ext cx="8318500" cy="3644900"/>
          </a:xfrm>
          <a:prstGeom prst="rect">
            <a:avLst/>
          </a:prstGeom>
          <a:noFill/>
          <a:ln w="9525">
            <a:noFill/>
            <a:miter lim="800000"/>
            <a:headEnd/>
            <a:tailEnd/>
          </a:ln>
        </p:spPr>
      </p:pic>
      <p:sp>
        <p:nvSpPr>
          <p:cNvPr id="61443" name="Rectangle 2"/>
          <p:cNvSpPr>
            <a:spLocks noGrp="1" noChangeArrowheads="1"/>
          </p:cNvSpPr>
          <p:nvPr>
            <p:ph type="title"/>
          </p:nvPr>
        </p:nvSpPr>
        <p:spPr>
          <a:xfrm>
            <a:off x="685800" y="304800"/>
            <a:ext cx="7772400" cy="1143000"/>
          </a:xfrm>
        </p:spPr>
        <p:txBody>
          <a:bodyPr/>
          <a:lstStyle/>
          <a:p>
            <a:pPr eaLnBrk="1" hangingPunct="1"/>
            <a:r>
              <a:rPr lang="en-US"/>
              <a:t>Other drug carriers</a:t>
            </a:r>
          </a:p>
        </p:txBody>
      </p:sp>
      <p:pic>
        <p:nvPicPr>
          <p:cNvPr id="35843" name="Picture 3"/>
          <p:cNvPicPr>
            <a:picLocks noChangeAspect="1" noChangeArrowheads="1"/>
          </p:cNvPicPr>
          <p:nvPr/>
        </p:nvPicPr>
        <p:blipFill>
          <a:blip r:embed="rId4"/>
          <a:srcRect/>
          <a:stretch>
            <a:fillRect/>
          </a:stretch>
        </p:blipFill>
        <p:spPr bwMode="auto">
          <a:xfrm>
            <a:off x="361950" y="1282700"/>
            <a:ext cx="8420100" cy="4292600"/>
          </a:xfrm>
          <a:prstGeom prst="rect">
            <a:avLst/>
          </a:prstGeom>
          <a:noFill/>
          <a:ln w="9525">
            <a:noFill/>
            <a:miter lim="800000"/>
            <a:headEnd/>
            <a:tailEnd/>
          </a:ln>
        </p:spPr>
      </p:pic>
      <p:pic>
        <p:nvPicPr>
          <p:cNvPr id="35844" name="Picture 4"/>
          <p:cNvPicPr>
            <a:picLocks noChangeAspect="1" noChangeArrowheads="1"/>
          </p:cNvPicPr>
          <p:nvPr/>
        </p:nvPicPr>
        <p:blipFill>
          <a:blip r:embed="rId5"/>
          <a:srcRect/>
          <a:stretch>
            <a:fillRect/>
          </a:stretch>
        </p:blipFill>
        <p:spPr bwMode="auto">
          <a:xfrm>
            <a:off x="469900" y="1828800"/>
            <a:ext cx="8064500" cy="3759200"/>
          </a:xfrm>
          <a:prstGeom prst="rect">
            <a:avLst/>
          </a:prstGeom>
          <a:noFill/>
          <a:ln w="9525">
            <a:noFill/>
            <a:miter lim="800000"/>
            <a:headEnd/>
            <a:tailEnd/>
          </a:ln>
        </p:spPr>
      </p:pic>
      <p:sp>
        <p:nvSpPr>
          <p:cNvPr id="61446" name="Text Box 6"/>
          <p:cNvSpPr txBox="1">
            <a:spLocks noChangeArrowheads="1"/>
          </p:cNvSpPr>
          <p:nvPr/>
        </p:nvSpPr>
        <p:spPr bwMode="auto">
          <a:xfrm>
            <a:off x="441325" y="5775325"/>
            <a:ext cx="8397875" cy="7016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Nanoparticle therapeutics: an emerging treatment modality for cancer, M. E. Davis, Z. Chen and D. M. Shin, </a:t>
            </a:r>
            <a:r>
              <a:rPr lang="en-US" sz="2000" i="1">
                <a:latin typeface="Times New Roman" charset="0"/>
              </a:rPr>
              <a:t>Nature Reviews: Drug discovery</a:t>
            </a:r>
            <a:r>
              <a:rPr lang="en-US" sz="2000">
                <a:latin typeface="Times New Roman" charset="0"/>
              </a:rPr>
              <a:t> </a:t>
            </a:r>
            <a:r>
              <a:rPr lang="en-US" sz="2000" b="1">
                <a:latin typeface="Times New Roman" charset="0"/>
              </a:rPr>
              <a:t>7</a:t>
            </a:r>
            <a:r>
              <a:rPr lang="en-US" sz="2000">
                <a:latin typeface="Times New Roman" charset="0"/>
              </a:rPr>
              <a:t>, 771 (2008).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84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58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84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177800" y="3175"/>
            <a:ext cx="8813800" cy="6854825"/>
          </a:xfrm>
          <a:prstGeom prst="rect">
            <a:avLst/>
          </a:prstGeom>
          <a:noFill/>
          <a:ln w="9525">
            <a:noFill/>
            <a:miter lim="800000"/>
            <a:headEnd/>
            <a:tailEnd/>
          </a:ln>
        </p:spPr>
      </p:pic>
      <p:sp>
        <p:nvSpPr>
          <p:cNvPr id="55299" name="Text Box 3"/>
          <p:cNvSpPr txBox="1">
            <a:spLocks noChangeArrowheads="1"/>
          </p:cNvSpPr>
          <p:nvPr/>
        </p:nvSpPr>
        <p:spPr bwMode="auto">
          <a:xfrm>
            <a:off x="228600" y="2390775"/>
            <a:ext cx="8789988" cy="579438"/>
          </a:xfrm>
          <a:prstGeom prst="rect">
            <a:avLst/>
          </a:prstGeom>
          <a:noFill/>
          <a:ln w="9525">
            <a:noFill/>
            <a:miter lim="800000"/>
            <a:headEnd/>
            <a:tailEnd/>
          </a:ln>
        </p:spPr>
        <p:txBody>
          <a:bodyPr wrap="none">
            <a:prstTxWarp prst="textNoShape">
              <a:avLst/>
            </a:prstTxWarp>
            <a:spAutoFit/>
          </a:bodyPr>
          <a:lstStyle/>
          <a:p>
            <a:r>
              <a:rPr lang="en-US" sz="3200"/>
              <a:t>Nanoscale systems for systemic cancer therapy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762000"/>
            <a:ext cx="9144000" cy="4953000"/>
            <a:chOff x="480" y="864"/>
            <a:chExt cx="4864" cy="2544"/>
          </a:xfrm>
        </p:grpSpPr>
        <p:grpSp>
          <p:nvGrpSpPr>
            <p:cNvPr id="3" name="Group 9"/>
            <p:cNvGrpSpPr>
              <a:grpSpLocks/>
            </p:cNvGrpSpPr>
            <p:nvPr/>
          </p:nvGrpSpPr>
          <p:grpSpPr bwMode="auto">
            <a:xfrm>
              <a:off x="480" y="864"/>
              <a:ext cx="4864" cy="2544"/>
              <a:chOff x="480" y="864"/>
              <a:chExt cx="4864" cy="2544"/>
            </a:xfrm>
          </p:grpSpPr>
          <p:grpSp>
            <p:nvGrpSpPr>
              <p:cNvPr id="4" name="Group 7"/>
              <p:cNvGrpSpPr>
                <a:grpSpLocks/>
              </p:cNvGrpSpPr>
              <p:nvPr/>
            </p:nvGrpSpPr>
            <p:grpSpPr bwMode="auto">
              <a:xfrm>
                <a:off x="480" y="864"/>
                <a:ext cx="4864" cy="2544"/>
                <a:chOff x="480" y="864"/>
                <a:chExt cx="4864" cy="2544"/>
              </a:xfrm>
            </p:grpSpPr>
            <p:pic>
              <p:nvPicPr>
                <p:cNvPr id="65546" name="Picture 3"/>
                <p:cNvPicPr>
                  <a:picLocks noChangeAspect="1" noChangeArrowheads="1"/>
                </p:cNvPicPr>
                <p:nvPr/>
              </p:nvPicPr>
              <p:blipFill>
                <a:blip r:embed="rId3"/>
                <a:srcRect/>
                <a:stretch>
                  <a:fillRect/>
                </a:stretch>
              </p:blipFill>
              <p:spPr bwMode="auto">
                <a:xfrm>
                  <a:off x="480" y="864"/>
                  <a:ext cx="4864" cy="296"/>
                </a:xfrm>
                <a:prstGeom prst="rect">
                  <a:avLst/>
                </a:prstGeom>
                <a:noFill/>
                <a:ln w="9525">
                  <a:noFill/>
                  <a:miter lim="800000"/>
                  <a:headEnd/>
                  <a:tailEnd/>
                </a:ln>
              </p:spPr>
            </p:pic>
            <p:pic>
              <p:nvPicPr>
                <p:cNvPr id="65547" name="Picture 6"/>
                <p:cNvPicPr>
                  <a:picLocks noChangeAspect="1" noChangeArrowheads="1"/>
                </p:cNvPicPr>
                <p:nvPr/>
              </p:nvPicPr>
              <p:blipFill>
                <a:blip r:embed="rId4"/>
                <a:srcRect/>
                <a:stretch>
                  <a:fillRect/>
                </a:stretch>
              </p:blipFill>
              <p:spPr bwMode="auto">
                <a:xfrm>
                  <a:off x="504" y="1120"/>
                  <a:ext cx="4824" cy="2288"/>
                </a:xfrm>
                <a:prstGeom prst="rect">
                  <a:avLst/>
                </a:prstGeom>
                <a:noFill/>
                <a:ln w="9525">
                  <a:noFill/>
                  <a:miter lim="800000"/>
                  <a:headEnd/>
                  <a:tailEnd/>
                </a:ln>
              </p:spPr>
            </p:pic>
          </p:grpSp>
          <p:sp>
            <p:nvSpPr>
              <p:cNvPr id="65545" name="Rectangle 8"/>
              <p:cNvSpPr>
                <a:spLocks noChangeArrowheads="1"/>
              </p:cNvSpPr>
              <p:nvPr/>
            </p:nvSpPr>
            <p:spPr bwMode="auto">
              <a:xfrm>
                <a:off x="5232" y="2016"/>
                <a:ext cx="96" cy="96"/>
              </a:xfrm>
              <a:prstGeom prst="rect">
                <a:avLst/>
              </a:prstGeom>
              <a:solidFill>
                <a:srgbClr val="CCF4FA"/>
              </a:solidFill>
              <a:ln w="9525">
                <a:noFill/>
                <a:miter lim="800000"/>
                <a:headEnd/>
                <a:tailEnd/>
              </a:ln>
            </p:spPr>
            <p:txBody>
              <a:bodyPr wrap="none" anchor="ctr">
                <a:prstTxWarp prst="textNoShape">
                  <a:avLst/>
                </a:prstTxWarp>
              </a:bodyPr>
              <a:lstStyle/>
              <a:p>
                <a:endParaRPr lang="en-US"/>
              </a:p>
            </p:txBody>
          </p:sp>
        </p:grpSp>
        <p:sp>
          <p:nvSpPr>
            <p:cNvPr id="65543" name="Rectangle 10"/>
            <p:cNvSpPr>
              <a:spLocks noChangeArrowheads="1"/>
            </p:cNvSpPr>
            <p:nvPr/>
          </p:nvSpPr>
          <p:spPr bwMode="auto">
            <a:xfrm>
              <a:off x="5280" y="2976"/>
              <a:ext cx="48" cy="48"/>
            </a:xfrm>
            <a:prstGeom prst="rect">
              <a:avLst/>
            </a:prstGeom>
            <a:solidFill>
              <a:srgbClr val="CCF4FA"/>
            </a:solidFill>
            <a:ln w="9525">
              <a:noFill/>
              <a:miter lim="800000"/>
              <a:headEnd/>
              <a:tailEnd/>
            </a:ln>
          </p:spPr>
          <p:txBody>
            <a:bodyPr wrap="none" anchor="ctr">
              <a:prstTxWarp prst="textNoShape">
                <a:avLst/>
              </a:prstTxWarp>
            </a:bodyPr>
            <a:lstStyle/>
            <a:p>
              <a:endParaRPr lang="en-US"/>
            </a:p>
          </p:txBody>
        </p:sp>
      </p:grpSp>
      <p:sp>
        <p:nvSpPr>
          <p:cNvPr id="65539" name="Rectangle 2"/>
          <p:cNvSpPr>
            <a:spLocks noGrp="1" noChangeArrowheads="1"/>
          </p:cNvSpPr>
          <p:nvPr>
            <p:ph type="title"/>
          </p:nvPr>
        </p:nvSpPr>
        <p:spPr>
          <a:xfrm>
            <a:off x="685800" y="-152400"/>
            <a:ext cx="7772400" cy="1143000"/>
          </a:xfrm>
        </p:spPr>
        <p:txBody>
          <a:bodyPr/>
          <a:lstStyle/>
          <a:p>
            <a:pPr eaLnBrk="1" hangingPunct="1"/>
            <a:r>
              <a:rPr lang="en-US"/>
              <a:t>Targeted anticancer drugs</a:t>
            </a:r>
          </a:p>
        </p:txBody>
      </p:sp>
      <p:pic>
        <p:nvPicPr>
          <p:cNvPr id="51205" name="Picture 5"/>
          <p:cNvPicPr>
            <a:picLocks noChangeAspect="1" noChangeArrowheads="1"/>
          </p:cNvPicPr>
          <p:nvPr/>
        </p:nvPicPr>
        <p:blipFill>
          <a:blip r:embed="rId5"/>
          <a:srcRect/>
          <a:stretch>
            <a:fillRect/>
          </a:stretch>
        </p:blipFill>
        <p:spPr bwMode="auto">
          <a:xfrm>
            <a:off x="0" y="1416050"/>
            <a:ext cx="9144000" cy="3467100"/>
          </a:xfrm>
          <a:prstGeom prst="rect">
            <a:avLst/>
          </a:prstGeom>
          <a:noFill/>
          <a:ln w="9525">
            <a:noFill/>
            <a:miter lim="800000"/>
            <a:headEnd/>
            <a:tailEnd/>
          </a:ln>
        </p:spPr>
      </p:pic>
      <p:sp>
        <p:nvSpPr>
          <p:cNvPr id="65541" name="Text Box 12"/>
          <p:cNvSpPr txBox="1">
            <a:spLocks noChangeArrowheads="1"/>
          </p:cNvSpPr>
          <p:nvPr/>
        </p:nvSpPr>
        <p:spPr bwMode="auto">
          <a:xfrm>
            <a:off x="304800" y="5775325"/>
            <a:ext cx="8397875" cy="7016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Nanoparticle therapeutics: an emerging treatment modality for cancer, M. E. Davis, Z. Chen and D. M. Shin, </a:t>
            </a:r>
            <a:r>
              <a:rPr lang="en-US" sz="2000" i="1">
                <a:latin typeface="Times New Roman" charset="0"/>
              </a:rPr>
              <a:t>Nature Reviews: Drug discovery</a:t>
            </a:r>
            <a:r>
              <a:rPr lang="en-US" sz="2000">
                <a:latin typeface="Times New Roman" charset="0"/>
              </a:rPr>
              <a:t> </a:t>
            </a:r>
            <a:r>
              <a:rPr lang="en-US" sz="2000" b="1">
                <a:latin typeface="Times New Roman" charset="0"/>
              </a:rPr>
              <a:t>7</a:t>
            </a:r>
            <a:r>
              <a:rPr lang="en-US" sz="2000">
                <a:latin typeface="Times New Roman" charset="0"/>
              </a:rPr>
              <a:t>, 771 (2008).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1905000"/>
            <a:ext cx="8229600" cy="1143000"/>
          </a:xfrm>
        </p:spPr>
        <p:txBody>
          <a:bodyPr/>
          <a:lstStyle/>
          <a:p>
            <a:r>
              <a:rPr lang="en-US" sz="4000"/>
              <a:t>Nanotherapy is not just for cancer</a:t>
            </a:r>
          </a:p>
        </p:txBody>
      </p:sp>
      <p:sp>
        <p:nvSpPr>
          <p:cNvPr id="67587" name="Text Box 3"/>
          <p:cNvSpPr txBox="1">
            <a:spLocks noChangeArrowheads="1"/>
          </p:cNvSpPr>
          <p:nvPr/>
        </p:nvSpPr>
        <p:spPr bwMode="auto">
          <a:xfrm>
            <a:off x="3048000" y="3435350"/>
            <a:ext cx="3205163" cy="701675"/>
          </a:xfrm>
          <a:prstGeom prst="rect">
            <a:avLst/>
          </a:prstGeom>
          <a:noFill/>
          <a:ln w="9525">
            <a:noFill/>
            <a:miter lim="800000"/>
            <a:headEnd/>
            <a:tailEnd/>
          </a:ln>
        </p:spPr>
        <p:txBody>
          <a:bodyPr wrap="none">
            <a:prstTxWarp prst="textNoShape">
              <a:avLst/>
            </a:prstTxWarp>
            <a:spAutoFit/>
          </a:bodyPr>
          <a:lstStyle/>
          <a:p>
            <a:r>
              <a:rPr lang="en-US" sz="4000"/>
              <a:t>One example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2057400"/>
            <a:ext cx="7772400" cy="1143000"/>
          </a:xfrm>
        </p:spPr>
        <p:txBody>
          <a:bodyPr/>
          <a:lstStyle/>
          <a:p>
            <a:pPr eaLnBrk="1" hangingPunct="1"/>
            <a:r>
              <a:rPr lang="en-US"/>
              <a:t>Drug Delivery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3600"/>
              <a:t>Mitigating Oxygen Radical Damage</a:t>
            </a:r>
          </a:p>
        </p:txBody>
      </p:sp>
      <p:sp>
        <p:nvSpPr>
          <p:cNvPr id="61442" name="Text Box 3"/>
          <p:cNvSpPr txBox="1">
            <a:spLocks noChangeArrowheads="1"/>
          </p:cNvSpPr>
          <p:nvPr/>
        </p:nvSpPr>
        <p:spPr bwMode="auto">
          <a:xfrm>
            <a:off x="974725" y="1800225"/>
            <a:ext cx="7407275" cy="3378200"/>
          </a:xfrm>
          <a:prstGeom prst="rect">
            <a:avLst/>
          </a:prstGeom>
          <a:noFill/>
          <a:ln w="9525">
            <a:noFill/>
            <a:miter lim="800000"/>
            <a:headEnd/>
            <a:tailEnd/>
          </a:ln>
        </p:spPr>
        <p:txBody>
          <a:bodyPr>
            <a:prstTxWarp prst="textNoShape">
              <a:avLst/>
            </a:prstTxWarp>
            <a:spAutoFit/>
          </a:bodyPr>
          <a:lstStyle/>
          <a:p>
            <a:r>
              <a:rPr lang="en-US"/>
              <a:t>When blood flow has been temporarily stopped by a clot as in stroke, affected cells retreat into a new state.</a:t>
            </a:r>
          </a:p>
          <a:p>
            <a:endParaRPr lang="en-US"/>
          </a:p>
          <a:p>
            <a:r>
              <a:rPr lang="en-US"/>
              <a:t>When blood flow is restored, the flood of O</a:t>
            </a:r>
            <a:r>
              <a:rPr lang="en-US" baseline="-25000"/>
              <a:t>2</a:t>
            </a:r>
            <a:r>
              <a:rPr lang="en-US"/>
              <a:t> creates harmful cell killing radicals.</a:t>
            </a:r>
          </a:p>
          <a:p>
            <a:endParaRPr lang="en-US"/>
          </a:p>
          <a:p>
            <a:r>
              <a:rPr lang="en-US"/>
              <a:t>A group headed by James Tour has developed an oxygen radical destroying drug therapy.</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r>
              <a:rPr lang="en-US"/>
              <a:t>NanoCarbon Antioxidant</a:t>
            </a:r>
          </a:p>
        </p:txBody>
      </p:sp>
      <p:pic>
        <p:nvPicPr>
          <p:cNvPr id="69635" name="Picture 3" descr="ChemistryOfC_Antioxidant"/>
          <p:cNvPicPr>
            <a:picLocks noChangeAspect="1" noChangeArrowheads="1"/>
          </p:cNvPicPr>
          <p:nvPr/>
        </p:nvPicPr>
        <p:blipFill>
          <a:blip r:embed="rId3"/>
          <a:srcRect/>
          <a:stretch>
            <a:fillRect/>
          </a:stretch>
        </p:blipFill>
        <p:spPr bwMode="auto">
          <a:xfrm>
            <a:off x="0" y="3124200"/>
            <a:ext cx="9144000" cy="2249488"/>
          </a:xfrm>
          <a:prstGeom prst="rect">
            <a:avLst/>
          </a:prstGeom>
          <a:noFill/>
          <a:ln w="9525">
            <a:noFill/>
            <a:miter lim="800000"/>
            <a:headEnd/>
            <a:tailEnd/>
          </a:ln>
        </p:spPr>
      </p:pic>
      <p:sp>
        <p:nvSpPr>
          <p:cNvPr id="69636" name="Text Box 4"/>
          <p:cNvSpPr txBox="1">
            <a:spLocks noChangeArrowheads="1"/>
          </p:cNvSpPr>
          <p:nvPr/>
        </p:nvSpPr>
        <p:spPr bwMode="auto">
          <a:xfrm>
            <a:off x="2209800" y="5715000"/>
            <a:ext cx="3741738" cy="457200"/>
          </a:xfrm>
          <a:prstGeom prst="rect">
            <a:avLst/>
          </a:prstGeom>
          <a:noFill/>
          <a:ln w="9525">
            <a:noFill/>
            <a:miter lim="800000"/>
            <a:headEnd/>
            <a:tailEnd/>
          </a:ln>
        </p:spPr>
        <p:txBody>
          <a:bodyPr wrap="none">
            <a:prstTxWarp prst="textNoShape">
              <a:avLst/>
            </a:prstTxWarp>
            <a:spAutoFit/>
          </a:bodyPr>
          <a:lstStyle/>
          <a:p>
            <a:r>
              <a:rPr lang="en-US"/>
              <a:t>Developed by James Tour</a:t>
            </a:r>
          </a:p>
        </p:txBody>
      </p:sp>
      <p:sp>
        <p:nvSpPr>
          <p:cNvPr id="69637" name="Text Box 5"/>
          <p:cNvSpPr txBox="1">
            <a:spLocks noChangeArrowheads="1"/>
          </p:cNvSpPr>
          <p:nvPr/>
        </p:nvSpPr>
        <p:spPr bwMode="auto">
          <a:xfrm>
            <a:off x="441325" y="1295400"/>
            <a:ext cx="8397875" cy="1552575"/>
          </a:xfrm>
          <a:prstGeom prst="rect">
            <a:avLst/>
          </a:prstGeom>
          <a:noFill/>
          <a:ln w="9525">
            <a:noFill/>
            <a:miter lim="800000"/>
            <a:headEnd/>
            <a:tailEnd/>
          </a:ln>
        </p:spPr>
        <p:txBody>
          <a:bodyPr>
            <a:prstTxWarp prst="textNoShape">
              <a:avLst/>
            </a:prstTxWarp>
            <a:spAutoFit/>
          </a:bodyPr>
          <a:lstStyle/>
          <a:p>
            <a:r>
              <a:rPr lang="en-US"/>
              <a:t>Nanocarbon clusters functionalized with polyethyleneglycol (HCC-PEG) about 50nm in diameter.</a:t>
            </a:r>
          </a:p>
          <a:p>
            <a:r>
              <a:rPr lang="en-US"/>
              <a:t>Purpose restoring cerebral blood flow after TBI accompanied by major blood loss through the antioxidant chemistry below.</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Injured cortex"/>
          <p:cNvPicPr>
            <a:picLocks noChangeAspect="1" noChangeArrowheads="1"/>
          </p:cNvPicPr>
          <p:nvPr/>
        </p:nvPicPr>
        <p:blipFill>
          <a:blip r:embed="rId3"/>
          <a:srcRect/>
          <a:stretch>
            <a:fillRect/>
          </a:stretch>
        </p:blipFill>
        <p:spPr bwMode="auto">
          <a:xfrm>
            <a:off x="609600" y="1250950"/>
            <a:ext cx="8153400" cy="5226050"/>
          </a:xfrm>
          <a:prstGeom prst="rect">
            <a:avLst/>
          </a:prstGeom>
          <a:noFill/>
          <a:ln w="9525">
            <a:noFill/>
            <a:miter lim="800000"/>
            <a:headEnd/>
            <a:tailEnd/>
          </a:ln>
        </p:spPr>
      </p:pic>
      <p:sp>
        <p:nvSpPr>
          <p:cNvPr id="71683" name="Rectangle 3"/>
          <p:cNvSpPr>
            <a:spLocks noGrp="1" noChangeArrowheads="1"/>
          </p:cNvSpPr>
          <p:nvPr>
            <p:ph type="title"/>
          </p:nvPr>
        </p:nvSpPr>
        <p:spPr>
          <a:xfrm>
            <a:off x="685800" y="76200"/>
            <a:ext cx="7772400" cy="1143000"/>
          </a:xfrm>
        </p:spPr>
        <p:txBody>
          <a:bodyPr/>
          <a:lstStyle/>
          <a:p>
            <a:r>
              <a:rPr lang="en-US" sz="3600"/>
              <a:t>Cerebral Blood Flow after Traumatic Brain Injury with major blood loss</a:t>
            </a:r>
          </a:p>
        </p:txBody>
      </p:sp>
      <p:grpSp>
        <p:nvGrpSpPr>
          <p:cNvPr id="2" name="Group 4"/>
          <p:cNvGrpSpPr>
            <a:grpSpLocks/>
          </p:cNvGrpSpPr>
          <p:nvPr/>
        </p:nvGrpSpPr>
        <p:grpSpPr bwMode="auto">
          <a:xfrm>
            <a:off x="533400" y="1219200"/>
            <a:ext cx="8229600" cy="5257800"/>
            <a:chOff x="384" y="768"/>
            <a:chExt cx="5184" cy="3312"/>
          </a:xfrm>
        </p:grpSpPr>
        <p:grpSp>
          <p:nvGrpSpPr>
            <p:cNvPr id="3" name="Group 5"/>
            <p:cNvGrpSpPr>
              <a:grpSpLocks/>
            </p:cNvGrpSpPr>
            <p:nvPr/>
          </p:nvGrpSpPr>
          <p:grpSpPr bwMode="auto">
            <a:xfrm>
              <a:off x="392" y="768"/>
              <a:ext cx="5176" cy="3288"/>
              <a:chOff x="240" y="672"/>
              <a:chExt cx="5176" cy="3288"/>
            </a:xfrm>
          </p:grpSpPr>
          <p:pic>
            <p:nvPicPr>
              <p:cNvPr id="71688" name="Picture 6" descr="injured-cortex-2-treatments"/>
              <p:cNvPicPr>
                <a:picLocks noChangeAspect="1" noChangeArrowheads="1"/>
              </p:cNvPicPr>
              <p:nvPr/>
            </p:nvPicPr>
            <p:blipFill>
              <a:blip r:embed="rId4"/>
              <a:srcRect/>
              <a:stretch>
                <a:fillRect/>
              </a:stretch>
            </p:blipFill>
            <p:spPr bwMode="auto">
              <a:xfrm>
                <a:off x="240" y="768"/>
                <a:ext cx="5136" cy="3192"/>
              </a:xfrm>
              <a:prstGeom prst="rect">
                <a:avLst/>
              </a:prstGeom>
              <a:noFill/>
              <a:ln w="9525">
                <a:noFill/>
                <a:miter lim="800000"/>
                <a:headEnd/>
                <a:tailEnd/>
              </a:ln>
            </p:spPr>
          </p:pic>
          <p:sp>
            <p:nvSpPr>
              <p:cNvPr id="71689" name="Rectangle 7"/>
              <p:cNvSpPr>
                <a:spLocks noChangeArrowheads="1"/>
              </p:cNvSpPr>
              <p:nvPr/>
            </p:nvSpPr>
            <p:spPr bwMode="auto">
              <a:xfrm>
                <a:off x="5320" y="672"/>
                <a:ext cx="96" cy="326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71687" name="Rectangle 8"/>
            <p:cNvSpPr>
              <a:spLocks noChangeArrowheads="1"/>
            </p:cNvSpPr>
            <p:nvPr/>
          </p:nvSpPr>
          <p:spPr bwMode="auto">
            <a:xfrm>
              <a:off x="384" y="4032"/>
              <a:ext cx="5184"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71685" name="Text Box 9"/>
          <p:cNvSpPr txBox="1">
            <a:spLocks noChangeArrowheads="1"/>
          </p:cNvSpPr>
          <p:nvPr/>
        </p:nvSpPr>
        <p:spPr bwMode="auto">
          <a:xfrm>
            <a:off x="441325" y="6400800"/>
            <a:ext cx="5826125" cy="457200"/>
          </a:xfrm>
          <a:prstGeom prst="rect">
            <a:avLst/>
          </a:prstGeom>
          <a:noFill/>
          <a:ln w="9525">
            <a:noFill/>
            <a:miter lim="800000"/>
            <a:headEnd/>
            <a:tailEnd/>
          </a:ln>
        </p:spPr>
        <p:txBody>
          <a:bodyPr wrap="none">
            <a:prstTxWarp prst="textNoShape">
              <a:avLst/>
            </a:prstTxWarp>
            <a:spAutoFit/>
          </a:bodyPr>
          <a:lstStyle/>
          <a:p>
            <a:r>
              <a:rPr lang="en-US"/>
              <a:t>BITNER ET AL. </a:t>
            </a:r>
            <a:r>
              <a:rPr lang="en-US" i="1"/>
              <a:t>ACS Nano</a:t>
            </a:r>
            <a:r>
              <a:rPr lang="en-US"/>
              <a:t> </a:t>
            </a:r>
            <a:r>
              <a:rPr lang="en-US" b="1"/>
              <a:t>6</a:t>
            </a:r>
            <a:r>
              <a:rPr lang="en-US"/>
              <a:t> 8007 (2012)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752600"/>
            <a:ext cx="7772400" cy="1143000"/>
          </a:xfrm>
        </p:spPr>
        <p:txBody>
          <a:bodyPr/>
          <a:lstStyle/>
          <a:p>
            <a:pPr eaLnBrk="1" hangingPunct="1"/>
            <a:r>
              <a:rPr lang="en-US"/>
              <a:t>Diagnostic Analyses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04800" y="609600"/>
            <a:ext cx="8610600" cy="1143000"/>
          </a:xfrm>
        </p:spPr>
        <p:txBody>
          <a:bodyPr/>
          <a:lstStyle/>
          <a:p>
            <a:pPr eaLnBrk="1" hangingPunct="1"/>
            <a:r>
              <a:rPr lang="en-US" sz="4000"/>
              <a:t>Non-invasive rapid malaria diagnosis</a:t>
            </a:r>
          </a:p>
        </p:txBody>
      </p:sp>
      <p:grpSp>
        <p:nvGrpSpPr>
          <p:cNvPr id="69634" name="Group 3"/>
          <p:cNvGrpSpPr>
            <a:grpSpLocks/>
          </p:cNvGrpSpPr>
          <p:nvPr/>
        </p:nvGrpSpPr>
        <p:grpSpPr bwMode="auto">
          <a:xfrm>
            <a:off x="152400" y="1727200"/>
            <a:ext cx="8839200" cy="3416300"/>
            <a:chOff x="96" y="1088"/>
            <a:chExt cx="5568" cy="2152"/>
          </a:xfrm>
        </p:grpSpPr>
        <p:pic>
          <p:nvPicPr>
            <p:cNvPr id="69636" name="Picture 4"/>
            <p:cNvPicPr>
              <a:picLocks noChangeAspect="1" noChangeArrowheads="1"/>
            </p:cNvPicPr>
            <p:nvPr/>
          </p:nvPicPr>
          <p:blipFill>
            <a:blip r:embed="rId3"/>
            <a:srcRect/>
            <a:stretch>
              <a:fillRect/>
            </a:stretch>
          </p:blipFill>
          <p:spPr bwMode="auto">
            <a:xfrm>
              <a:off x="153" y="1115"/>
              <a:ext cx="5456" cy="2088"/>
            </a:xfrm>
            <a:prstGeom prst="rect">
              <a:avLst/>
            </a:prstGeom>
            <a:noFill/>
            <a:ln w="9525">
              <a:noFill/>
              <a:miter lim="800000"/>
              <a:headEnd/>
              <a:tailEnd/>
            </a:ln>
          </p:spPr>
        </p:pic>
        <p:sp>
          <p:nvSpPr>
            <p:cNvPr id="69637" name="Rectangle 5"/>
            <p:cNvSpPr>
              <a:spLocks noChangeArrowheads="1"/>
            </p:cNvSpPr>
            <p:nvPr/>
          </p:nvSpPr>
          <p:spPr bwMode="auto">
            <a:xfrm>
              <a:off x="96" y="1088"/>
              <a:ext cx="5520"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9638" name="Rectangle 6"/>
            <p:cNvSpPr>
              <a:spLocks noChangeArrowheads="1"/>
            </p:cNvSpPr>
            <p:nvPr/>
          </p:nvSpPr>
          <p:spPr bwMode="auto">
            <a:xfrm>
              <a:off x="120" y="1104"/>
              <a:ext cx="48" cy="211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9639" name="Rectangle 7"/>
            <p:cNvSpPr>
              <a:spLocks noChangeArrowheads="1"/>
            </p:cNvSpPr>
            <p:nvPr/>
          </p:nvSpPr>
          <p:spPr bwMode="auto">
            <a:xfrm>
              <a:off x="192" y="3192"/>
              <a:ext cx="5472" cy="48"/>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69635" name="Text Box 8"/>
          <p:cNvSpPr txBox="1">
            <a:spLocks noChangeArrowheads="1"/>
          </p:cNvSpPr>
          <p:nvPr/>
        </p:nvSpPr>
        <p:spPr bwMode="auto">
          <a:xfrm>
            <a:off x="441325" y="5654675"/>
            <a:ext cx="8321675" cy="822325"/>
          </a:xfrm>
          <a:prstGeom prst="rect">
            <a:avLst/>
          </a:prstGeom>
          <a:noFill/>
          <a:ln w="9525">
            <a:noFill/>
            <a:miter lim="800000"/>
            <a:headEnd/>
            <a:tailEnd/>
          </a:ln>
        </p:spPr>
        <p:txBody>
          <a:bodyPr>
            <a:prstTxWarp prst="textNoShape">
              <a:avLst/>
            </a:prstTxWarp>
            <a:spAutoFit/>
          </a:bodyPr>
          <a:lstStyle/>
          <a:p>
            <a:r>
              <a:rPr lang="en-US"/>
              <a:t>E. Y. Lukianova-Hleb,….,Dmitri Lapotka, Proceedings of the National Academy of Sciences, </a:t>
            </a:r>
            <a:r>
              <a:rPr lang="en-US" b="1"/>
              <a:t>111</a:t>
            </a:r>
            <a:r>
              <a:rPr lang="en-US"/>
              <a:t> 900-905 (2014)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838200"/>
            <a:ext cx="8001000" cy="4959350"/>
            <a:chOff x="288" y="528"/>
            <a:chExt cx="5040" cy="3124"/>
          </a:xfrm>
        </p:grpSpPr>
        <p:pic>
          <p:nvPicPr>
            <p:cNvPr id="75781" name="Picture 4" descr="PSA-barcode-analysis"/>
            <p:cNvPicPr>
              <a:picLocks noChangeAspect="1" noChangeArrowheads="1"/>
            </p:cNvPicPr>
            <p:nvPr/>
          </p:nvPicPr>
          <p:blipFill>
            <a:blip r:embed="rId3"/>
            <a:srcRect/>
            <a:stretch>
              <a:fillRect/>
            </a:stretch>
          </p:blipFill>
          <p:spPr bwMode="auto">
            <a:xfrm>
              <a:off x="288" y="528"/>
              <a:ext cx="5040" cy="3124"/>
            </a:xfrm>
            <a:prstGeom prst="rect">
              <a:avLst/>
            </a:prstGeom>
            <a:noFill/>
            <a:ln w="9525">
              <a:noFill/>
              <a:miter lim="800000"/>
              <a:headEnd/>
              <a:tailEnd/>
            </a:ln>
          </p:spPr>
        </p:pic>
        <p:sp>
          <p:nvSpPr>
            <p:cNvPr id="75782" name="Rectangle 6"/>
            <p:cNvSpPr>
              <a:spLocks noChangeArrowheads="1"/>
            </p:cNvSpPr>
            <p:nvPr/>
          </p:nvSpPr>
          <p:spPr bwMode="auto">
            <a:xfrm>
              <a:off x="5168" y="2016"/>
              <a:ext cx="48" cy="91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75779" name="Rectangle 2"/>
          <p:cNvSpPr>
            <a:spLocks noGrp="1" noChangeArrowheads="1"/>
          </p:cNvSpPr>
          <p:nvPr>
            <p:ph type="title"/>
          </p:nvPr>
        </p:nvSpPr>
        <p:spPr>
          <a:xfrm>
            <a:off x="685800" y="76200"/>
            <a:ext cx="7772400" cy="1143000"/>
          </a:xfrm>
        </p:spPr>
        <p:txBody>
          <a:bodyPr/>
          <a:lstStyle/>
          <a:p>
            <a:pPr eaLnBrk="1" hangingPunct="1"/>
            <a:r>
              <a:rPr lang="en-US"/>
              <a:t>Barcode Analysis</a:t>
            </a:r>
          </a:p>
        </p:txBody>
      </p:sp>
      <p:sp>
        <p:nvSpPr>
          <p:cNvPr id="75780" name="Text Box 5"/>
          <p:cNvSpPr txBox="1">
            <a:spLocks noChangeArrowheads="1"/>
          </p:cNvSpPr>
          <p:nvPr/>
        </p:nvSpPr>
        <p:spPr bwMode="auto">
          <a:xfrm>
            <a:off x="228600" y="5962650"/>
            <a:ext cx="8610600" cy="762000"/>
          </a:xfrm>
          <a:prstGeom prst="rect">
            <a:avLst/>
          </a:prstGeom>
          <a:noFill/>
          <a:ln w="9525">
            <a:noFill/>
            <a:miter lim="800000"/>
            <a:headEnd/>
            <a:tailEnd/>
          </a:ln>
        </p:spPr>
        <p:txBody>
          <a:bodyPr>
            <a:prstTxWarp prst="textNoShape">
              <a:avLst/>
            </a:prstTxWarp>
            <a:spAutoFit/>
          </a:bodyPr>
          <a:lstStyle/>
          <a:p>
            <a:r>
              <a:rPr lang="en-US" sz="1400">
                <a:latin typeface="Helvetica" charset="0"/>
              </a:rPr>
              <a:t>C. S. Thaxton, R. Elghanian, A. D. Thomas, S. I. Stoeva, J. S. Lee, N. D. Smith, A. J. Schaeffer, H. Klocker, W. Horninger, G. Bartsch, and </a:t>
            </a:r>
            <a:r>
              <a:rPr lang="en-US" sz="1600" b="1">
                <a:latin typeface="Helvetica" charset="0"/>
              </a:rPr>
              <a:t>C. A. Mirkin</a:t>
            </a:r>
            <a:r>
              <a:rPr lang="en-US" sz="1400">
                <a:latin typeface="Helvetica" charset="0"/>
              </a:rPr>
              <a:t>, Nanoparticle-based bio-barcode assay redefines "undetectable'' PSA and biochemical recurrence after radical prostatectomy, PNAS </a:t>
            </a:r>
            <a:r>
              <a:rPr lang="en-US" sz="1400" b="1"/>
              <a:t>106</a:t>
            </a:r>
            <a:r>
              <a:rPr lang="en-US" sz="1400">
                <a:latin typeface="Helvetica" charset="0"/>
              </a:rPr>
              <a:t>, 18437 (2009).</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6"/>
          <p:cNvPicPr>
            <a:picLocks noChangeAspect="1" noChangeArrowheads="1"/>
          </p:cNvPicPr>
          <p:nvPr/>
        </p:nvPicPr>
        <p:blipFill>
          <a:blip r:embed="rId3"/>
          <a:srcRect/>
          <a:stretch>
            <a:fillRect/>
          </a:stretch>
        </p:blipFill>
        <p:spPr bwMode="auto">
          <a:xfrm>
            <a:off x="1676400" y="812800"/>
            <a:ext cx="5276850" cy="5207000"/>
          </a:xfrm>
          <a:prstGeom prst="rect">
            <a:avLst/>
          </a:prstGeom>
          <a:noFill/>
          <a:ln w="9525">
            <a:noFill/>
            <a:miter lim="800000"/>
            <a:headEnd/>
            <a:tailEnd/>
          </a:ln>
        </p:spPr>
      </p:pic>
      <p:sp>
        <p:nvSpPr>
          <p:cNvPr id="77827" name="Rectangle 2"/>
          <p:cNvSpPr>
            <a:spLocks noGrp="1" noChangeArrowheads="1"/>
          </p:cNvSpPr>
          <p:nvPr>
            <p:ph type="title"/>
          </p:nvPr>
        </p:nvSpPr>
        <p:spPr>
          <a:xfrm>
            <a:off x="685800" y="152400"/>
            <a:ext cx="7772400" cy="1143000"/>
          </a:xfrm>
        </p:spPr>
        <p:txBody>
          <a:bodyPr/>
          <a:lstStyle/>
          <a:p>
            <a:pPr eaLnBrk="1" hangingPunct="1"/>
            <a:r>
              <a:rPr lang="en-US"/>
              <a:t>PSA Calibration</a:t>
            </a:r>
          </a:p>
        </p:txBody>
      </p:sp>
      <p:sp>
        <p:nvSpPr>
          <p:cNvPr id="77828" name="Line 6"/>
          <p:cNvSpPr>
            <a:spLocks noChangeShapeType="1"/>
          </p:cNvSpPr>
          <p:nvPr/>
        </p:nvSpPr>
        <p:spPr bwMode="auto">
          <a:xfrm flipH="1">
            <a:off x="6629400" y="2133600"/>
            <a:ext cx="228600" cy="304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77829" name="Text Box 7"/>
          <p:cNvSpPr txBox="1">
            <a:spLocks noChangeArrowheads="1"/>
          </p:cNvSpPr>
          <p:nvPr/>
        </p:nvSpPr>
        <p:spPr bwMode="auto">
          <a:xfrm>
            <a:off x="6629400" y="1203325"/>
            <a:ext cx="2438400" cy="10064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rPr>
              <a:t>sensitivity limit conventional assay 0.1 ng/ml</a:t>
            </a:r>
            <a:endParaRPr lang="en-US" sz="2000"/>
          </a:p>
        </p:txBody>
      </p:sp>
      <p:sp>
        <p:nvSpPr>
          <p:cNvPr id="77830" name="Line 8"/>
          <p:cNvSpPr>
            <a:spLocks noChangeShapeType="1"/>
          </p:cNvSpPr>
          <p:nvPr/>
        </p:nvSpPr>
        <p:spPr bwMode="auto">
          <a:xfrm>
            <a:off x="3098800" y="3962400"/>
            <a:ext cx="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7831" name="Text Box 9"/>
          <p:cNvSpPr txBox="1">
            <a:spLocks noChangeArrowheads="1"/>
          </p:cNvSpPr>
          <p:nvPr/>
        </p:nvSpPr>
        <p:spPr bwMode="auto">
          <a:xfrm>
            <a:off x="2286000" y="3505200"/>
            <a:ext cx="21161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0.00033 ng/ml</a:t>
            </a:r>
            <a:endParaRPr lang="en-US"/>
          </a:p>
        </p:txBody>
      </p:sp>
      <p:sp>
        <p:nvSpPr>
          <p:cNvPr id="77832" name="Text Box 11"/>
          <p:cNvSpPr txBox="1">
            <a:spLocks noChangeArrowheads="1"/>
          </p:cNvSpPr>
          <p:nvPr/>
        </p:nvSpPr>
        <p:spPr bwMode="auto">
          <a:xfrm>
            <a:off x="228600" y="5962650"/>
            <a:ext cx="8610600" cy="730250"/>
          </a:xfrm>
          <a:prstGeom prst="rect">
            <a:avLst/>
          </a:prstGeom>
          <a:noFill/>
          <a:ln w="9525">
            <a:noFill/>
            <a:miter lim="800000"/>
            <a:headEnd/>
            <a:tailEnd/>
          </a:ln>
        </p:spPr>
        <p:txBody>
          <a:bodyPr>
            <a:prstTxWarp prst="textNoShape">
              <a:avLst/>
            </a:prstTxWarp>
            <a:spAutoFit/>
          </a:bodyPr>
          <a:lstStyle/>
          <a:p>
            <a:r>
              <a:rPr lang="en-US" sz="1400">
                <a:latin typeface="Helvetica" charset="0"/>
              </a:rPr>
              <a:t>C. S. Thaxton, R. Elghanian, A. D. Thomas, S. I. Stoeva, J. S. Lee, N. D. Smith, A. J. Schaeffer, H. Klocker, W. Horninger, G. Bartsch, and C. A. Mirkin, Nanoparticle-based bio-barcode assay redefines "undetectable'' PSA and biochemical recurrence after radical prostatectomy, PNAS </a:t>
            </a:r>
            <a:r>
              <a:rPr lang="en-US" sz="1400" b="1"/>
              <a:t>106</a:t>
            </a:r>
            <a:r>
              <a:rPr lang="en-US" sz="1400">
                <a:latin typeface="Helvetica" charset="0"/>
              </a:rPr>
              <a:t>, 18437 (2009).</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1143000"/>
          </a:xfrm>
        </p:spPr>
        <p:txBody>
          <a:bodyPr/>
          <a:lstStyle/>
          <a:p>
            <a:pPr eaLnBrk="1" hangingPunct="1"/>
            <a:r>
              <a:rPr lang="en-US"/>
              <a:t>No Evidence of Recurrence</a:t>
            </a:r>
          </a:p>
        </p:txBody>
      </p:sp>
      <p:pic>
        <p:nvPicPr>
          <p:cNvPr id="79875" name="Picture 3" descr="Patient3"/>
          <p:cNvPicPr>
            <a:picLocks noChangeAspect="1" noChangeArrowheads="1"/>
          </p:cNvPicPr>
          <p:nvPr/>
        </p:nvPicPr>
        <p:blipFill>
          <a:blip r:embed="rId3"/>
          <a:srcRect/>
          <a:stretch>
            <a:fillRect/>
          </a:stretch>
        </p:blipFill>
        <p:spPr bwMode="auto">
          <a:xfrm>
            <a:off x="1752600" y="990600"/>
            <a:ext cx="5791200" cy="5084763"/>
          </a:xfrm>
          <a:prstGeom prst="rect">
            <a:avLst/>
          </a:prstGeom>
          <a:noFill/>
          <a:ln w="9525">
            <a:noFill/>
            <a:miter lim="800000"/>
            <a:headEnd/>
            <a:tailEnd/>
          </a:ln>
        </p:spPr>
      </p:pic>
      <p:sp>
        <p:nvSpPr>
          <p:cNvPr id="79876" name="Text Box 4"/>
          <p:cNvSpPr txBox="1">
            <a:spLocks noChangeArrowheads="1"/>
          </p:cNvSpPr>
          <p:nvPr/>
        </p:nvSpPr>
        <p:spPr bwMode="auto">
          <a:xfrm>
            <a:off x="3886200" y="1114425"/>
            <a:ext cx="2012950" cy="457200"/>
          </a:xfrm>
          <a:prstGeom prst="rect">
            <a:avLst/>
          </a:prstGeom>
          <a:noFill/>
          <a:ln w="9525">
            <a:noFill/>
            <a:miter lim="800000"/>
            <a:headEnd/>
            <a:tailEnd/>
          </a:ln>
        </p:spPr>
        <p:txBody>
          <a:bodyPr wrap="none">
            <a:prstTxWarp prst="textNoShape">
              <a:avLst/>
            </a:prstTxWarp>
            <a:spAutoFit/>
          </a:bodyPr>
          <a:lstStyle/>
          <a:p>
            <a:r>
              <a:rPr lang="en-US"/>
              <a:t>Std MDC 100</a:t>
            </a:r>
          </a:p>
        </p:txBody>
      </p:sp>
      <p:sp>
        <p:nvSpPr>
          <p:cNvPr id="79877" name="Text Box 5"/>
          <p:cNvSpPr txBox="1">
            <a:spLocks noChangeArrowheads="1"/>
          </p:cNvSpPr>
          <p:nvPr/>
        </p:nvSpPr>
        <p:spPr bwMode="auto">
          <a:xfrm>
            <a:off x="228600" y="5962650"/>
            <a:ext cx="8610600" cy="730250"/>
          </a:xfrm>
          <a:prstGeom prst="rect">
            <a:avLst/>
          </a:prstGeom>
          <a:noFill/>
          <a:ln w="9525">
            <a:noFill/>
            <a:miter lim="800000"/>
            <a:headEnd/>
            <a:tailEnd/>
          </a:ln>
        </p:spPr>
        <p:txBody>
          <a:bodyPr>
            <a:prstTxWarp prst="textNoShape">
              <a:avLst/>
            </a:prstTxWarp>
            <a:spAutoFit/>
          </a:bodyPr>
          <a:lstStyle/>
          <a:p>
            <a:r>
              <a:rPr lang="en-US" sz="1400">
                <a:latin typeface="Helvetica" charset="0"/>
              </a:rPr>
              <a:t>C. S. Thaxton, R. Elghanian, A. D. Thomas, S. I. Stoeva, J. S. Lee, N. D. Smith, A. J. Schaeffer, H. Klocker, W. Horninger, G. Bartsch, and C. A. Mirkin, Nanoparticle-based bio-barcode assay redefines "undetectable'' PSA and biochemical recurrence after radical prostatectomy, PNAS </a:t>
            </a:r>
            <a:r>
              <a:rPr lang="en-US" sz="1400" b="1"/>
              <a:t>106</a:t>
            </a:r>
            <a:r>
              <a:rPr lang="en-US" sz="1400">
                <a:latin typeface="Helvetica" charset="0"/>
              </a:rPr>
              <a:t>, 18437 (2009).</a:t>
            </a:r>
          </a:p>
        </p:txBody>
      </p:sp>
      <p:sp>
        <p:nvSpPr>
          <p:cNvPr id="79878" name="Text Box 6"/>
          <p:cNvSpPr txBox="1">
            <a:spLocks noChangeArrowheads="1"/>
          </p:cNvSpPr>
          <p:nvPr/>
        </p:nvSpPr>
        <p:spPr bwMode="auto">
          <a:xfrm>
            <a:off x="288925" y="1114425"/>
            <a:ext cx="1301750" cy="1187450"/>
          </a:xfrm>
          <a:prstGeom prst="rect">
            <a:avLst/>
          </a:prstGeom>
          <a:noFill/>
          <a:ln w="9525">
            <a:noFill/>
            <a:miter lim="800000"/>
            <a:headEnd/>
            <a:tailEnd/>
          </a:ln>
        </p:spPr>
        <p:txBody>
          <a:bodyPr wrap="none">
            <a:prstTxWarp prst="textNoShape">
              <a:avLst/>
            </a:prstTxWarp>
            <a:spAutoFit/>
          </a:bodyPr>
          <a:lstStyle/>
          <a:p>
            <a:r>
              <a:rPr lang="en-US"/>
              <a:t>PSA 5.8</a:t>
            </a:r>
          </a:p>
          <a:p>
            <a:r>
              <a:rPr lang="en-US"/>
              <a:t>Gl 5</a:t>
            </a:r>
          </a:p>
          <a:p>
            <a:r>
              <a:rPr lang="en-US"/>
              <a:t>T</a:t>
            </a:r>
            <a:r>
              <a:rPr lang="en-US" baseline="-25000"/>
              <a:t>2b</a:t>
            </a: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62000" y="228600"/>
            <a:ext cx="7772400" cy="1143000"/>
          </a:xfrm>
        </p:spPr>
        <p:txBody>
          <a:bodyPr/>
          <a:lstStyle/>
          <a:p>
            <a:pPr eaLnBrk="1" hangingPunct="1"/>
            <a:r>
              <a:rPr lang="en-US"/>
              <a:t>Recurrence Evident</a:t>
            </a:r>
          </a:p>
        </p:txBody>
      </p:sp>
      <p:grpSp>
        <p:nvGrpSpPr>
          <p:cNvPr id="2" name="Group 14"/>
          <p:cNvGrpSpPr>
            <a:grpSpLocks/>
          </p:cNvGrpSpPr>
          <p:nvPr/>
        </p:nvGrpSpPr>
        <p:grpSpPr bwMode="auto">
          <a:xfrm>
            <a:off x="1600200" y="1066800"/>
            <a:ext cx="5562600" cy="4619625"/>
            <a:chOff x="1008" y="672"/>
            <a:chExt cx="3504" cy="2910"/>
          </a:xfrm>
        </p:grpSpPr>
        <p:grpSp>
          <p:nvGrpSpPr>
            <p:cNvPr id="3" name="Group 13"/>
            <p:cNvGrpSpPr>
              <a:grpSpLocks/>
            </p:cNvGrpSpPr>
            <p:nvPr/>
          </p:nvGrpSpPr>
          <p:grpSpPr bwMode="auto">
            <a:xfrm>
              <a:off x="1008" y="672"/>
              <a:ext cx="3504" cy="2910"/>
              <a:chOff x="1008" y="672"/>
              <a:chExt cx="3504" cy="2910"/>
            </a:xfrm>
          </p:grpSpPr>
          <p:grpSp>
            <p:nvGrpSpPr>
              <p:cNvPr id="4" name="Group 9"/>
              <p:cNvGrpSpPr>
                <a:grpSpLocks/>
              </p:cNvGrpSpPr>
              <p:nvPr/>
            </p:nvGrpSpPr>
            <p:grpSpPr bwMode="auto">
              <a:xfrm>
                <a:off x="1008" y="672"/>
                <a:ext cx="3504" cy="2910"/>
                <a:chOff x="864" y="1008"/>
                <a:chExt cx="3504" cy="2910"/>
              </a:xfrm>
            </p:grpSpPr>
            <p:sp>
              <p:nvSpPr>
                <p:cNvPr id="81930" name="Text Box 4"/>
                <p:cNvSpPr txBox="1">
                  <a:spLocks noChangeArrowheads="1"/>
                </p:cNvSpPr>
                <p:nvPr/>
              </p:nvSpPr>
              <p:spPr bwMode="auto">
                <a:xfrm>
                  <a:off x="1649" y="3630"/>
                  <a:ext cx="2239" cy="288"/>
                </a:xfrm>
                <a:prstGeom prst="rect">
                  <a:avLst/>
                </a:prstGeom>
                <a:noFill/>
                <a:ln w="9525">
                  <a:noFill/>
                  <a:miter lim="800000"/>
                  <a:headEnd/>
                  <a:tailEnd/>
                </a:ln>
              </p:spPr>
              <p:txBody>
                <a:bodyPr wrap="none">
                  <a:prstTxWarp prst="textNoShape">
                    <a:avLst/>
                  </a:prstTxWarp>
                  <a:spAutoFit/>
                </a:bodyPr>
                <a:lstStyle/>
                <a:p>
                  <a:r>
                    <a:rPr lang="en-US"/>
                    <a:t>Days post-prostatectomy</a:t>
                  </a:r>
                </a:p>
              </p:txBody>
            </p:sp>
            <p:grpSp>
              <p:nvGrpSpPr>
                <p:cNvPr id="5" name="Group 8"/>
                <p:cNvGrpSpPr>
                  <a:grpSpLocks/>
                </p:cNvGrpSpPr>
                <p:nvPr/>
              </p:nvGrpSpPr>
              <p:grpSpPr bwMode="auto">
                <a:xfrm>
                  <a:off x="864" y="1008"/>
                  <a:ext cx="3504" cy="2688"/>
                  <a:chOff x="816" y="1008"/>
                  <a:chExt cx="3504" cy="2688"/>
                </a:xfrm>
              </p:grpSpPr>
              <p:grpSp>
                <p:nvGrpSpPr>
                  <p:cNvPr id="6" name="Group 6"/>
                  <p:cNvGrpSpPr>
                    <a:grpSpLocks/>
                  </p:cNvGrpSpPr>
                  <p:nvPr/>
                </p:nvGrpSpPr>
                <p:grpSpPr bwMode="auto">
                  <a:xfrm>
                    <a:off x="912" y="1046"/>
                    <a:ext cx="3312" cy="2650"/>
                    <a:chOff x="912" y="1046"/>
                    <a:chExt cx="3312" cy="2650"/>
                  </a:xfrm>
                </p:grpSpPr>
                <p:pic>
                  <p:nvPicPr>
                    <p:cNvPr id="81934" name="Picture 3" descr="Patient10"/>
                    <p:cNvPicPr>
                      <a:picLocks noChangeAspect="1" noChangeArrowheads="1"/>
                    </p:cNvPicPr>
                    <p:nvPr/>
                  </p:nvPicPr>
                  <p:blipFill>
                    <a:blip r:embed="rId3"/>
                    <a:srcRect/>
                    <a:stretch>
                      <a:fillRect/>
                    </a:stretch>
                  </p:blipFill>
                  <p:spPr bwMode="auto">
                    <a:xfrm>
                      <a:off x="912" y="1046"/>
                      <a:ext cx="3312" cy="2650"/>
                    </a:xfrm>
                    <a:prstGeom prst="rect">
                      <a:avLst/>
                    </a:prstGeom>
                    <a:noFill/>
                    <a:ln w="9525">
                      <a:noFill/>
                      <a:miter lim="800000"/>
                      <a:headEnd/>
                      <a:tailEnd/>
                    </a:ln>
                  </p:spPr>
                </p:pic>
                <p:sp>
                  <p:nvSpPr>
                    <p:cNvPr id="81935" name="Rectangle 5"/>
                    <p:cNvSpPr>
                      <a:spLocks noChangeArrowheads="1"/>
                    </p:cNvSpPr>
                    <p:nvPr/>
                  </p:nvSpPr>
                  <p:spPr bwMode="auto">
                    <a:xfrm>
                      <a:off x="912" y="1056"/>
                      <a:ext cx="96" cy="264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81933" name="Rectangle 7"/>
                  <p:cNvSpPr>
                    <a:spLocks noChangeArrowheads="1"/>
                  </p:cNvSpPr>
                  <p:nvPr/>
                </p:nvSpPr>
                <p:spPr bwMode="auto">
                  <a:xfrm>
                    <a:off x="816" y="1008"/>
                    <a:ext cx="350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sp>
            <p:nvSpPr>
              <p:cNvPr id="81929" name="Text Box 11"/>
              <p:cNvSpPr txBox="1">
                <a:spLocks noChangeArrowheads="1"/>
              </p:cNvSpPr>
              <p:nvPr/>
            </p:nvSpPr>
            <p:spPr bwMode="auto">
              <a:xfrm>
                <a:off x="2556" y="1488"/>
                <a:ext cx="1140" cy="518"/>
              </a:xfrm>
              <a:prstGeom prst="rect">
                <a:avLst/>
              </a:prstGeom>
              <a:noFill/>
              <a:ln w="9525">
                <a:noFill/>
                <a:miter lim="800000"/>
                <a:headEnd/>
                <a:tailEnd/>
              </a:ln>
            </p:spPr>
            <p:txBody>
              <a:bodyPr wrap="none">
                <a:prstTxWarp prst="textNoShape">
                  <a:avLst/>
                </a:prstTxWarp>
                <a:spAutoFit/>
              </a:bodyPr>
              <a:lstStyle/>
              <a:p>
                <a:r>
                  <a:rPr lang="en-US"/>
                  <a:t>Commercial</a:t>
                </a:r>
              </a:p>
              <a:p>
                <a:r>
                  <a:rPr lang="en-US"/>
                  <a:t>assay</a:t>
                </a:r>
              </a:p>
            </p:txBody>
          </p:sp>
        </p:grpSp>
        <p:sp>
          <p:nvSpPr>
            <p:cNvPr id="81927" name="Line 10"/>
            <p:cNvSpPr>
              <a:spLocks noChangeShapeType="1"/>
            </p:cNvSpPr>
            <p:nvPr/>
          </p:nvSpPr>
          <p:spPr bwMode="auto">
            <a:xfrm>
              <a:off x="3168" y="1888"/>
              <a:ext cx="33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sp>
        <p:nvSpPr>
          <p:cNvPr id="81924" name="Text Box 12"/>
          <p:cNvSpPr txBox="1">
            <a:spLocks noChangeArrowheads="1"/>
          </p:cNvSpPr>
          <p:nvPr/>
        </p:nvSpPr>
        <p:spPr bwMode="auto">
          <a:xfrm>
            <a:off x="228600" y="5962650"/>
            <a:ext cx="8610600" cy="730250"/>
          </a:xfrm>
          <a:prstGeom prst="rect">
            <a:avLst/>
          </a:prstGeom>
          <a:noFill/>
          <a:ln w="9525">
            <a:noFill/>
            <a:miter lim="800000"/>
            <a:headEnd/>
            <a:tailEnd/>
          </a:ln>
        </p:spPr>
        <p:txBody>
          <a:bodyPr>
            <a:prstTxWarp prst="textNoShape">
              <a:avLst/>
            </a:prstTxWarp>
            <a:spAutoFit/>
          </a:bodyPr>
          <a:lstStyle/>
          <a:p>
            <a:r>
              <a:rPr lang="en-US" sz="1400">
                <a:latin typeface="Helvetica" charset="0"/>
              </a:rPr>
              <a:t>C. S. Thaxton, R. Elghanian, A. D. Thomas, S. I. Stoeva, J. S. Lee, N. D. Smith, A. J. Schaeffer, H. Klocker, W. Horninger, G. Bartsch, and C. A. Mirkin, Nanoparticle-based bio-barcode assay redefines "undetectable'' PSA and biochemical recurrence after radical prostatectomy, PNAS </a:t>
            </a:r>
            <a:r>
              <a:rPr lang="en-US" sz="1400" b="1"/>
              <a:t>106</a:t>
            </a:r>
            <a:r>
              <a:rPr lang="en-US" sz="1400">
                <a:latin typeface="Helvetica" charset="0"/>
              </a:rPr>
              <a:t>, 18437 (2009).</a:t>
            </a:r>
          </a:p>
        </p:txBody>
      </p:sp>
      <p:sp>
        <p:nvSpPr>
          <p:cNvPr id="81925" name="Text Box 15"/>
          <p:cNvSpPr txBox="1">
            <a:spLocks noChangeArrowheads="1"/>
          </p:cNvSpPr>
          <p:nvPr/>
        </p:nvSpPr>
        <p:spPr bwMode="auto">
          <a:xfrm>
            <a:off x="365125" y="1190625"/>
            <a:ext cx="1301750" cy="1187450"/>
          </a:xfrm>
          <a:prstGeom prst="rect">
            <a:avLst/>
          </a:prstGeom>
          <a:noFill/>
          <a:ln w="9525">
            <a:noFill/>
            <a:miter lim="800000"/>
            <a:headEnd/>
            <a:tailEnd/>
          </a:ln>
        </p:spPr>
        <p:txBody>
          <a:bodyPr wrap="none">
            <a:prstTxWarp prst="textNoShape">
              <a:avLst/>
            </a:prstTxWarp>
            <a:spAutoFit/>
          </a:bodyPr>
          <a:lstStyle/>
          <a:p>
            <a:r>
              <a:rPr lang="en-US"/>
              <a:t>PSA 5.0</a:t>
            </a:r>
          </a:p>
          <a:p>
            <a:r>
              <a:rPr lang="en-US"/>
              <a:t>Gl 6</a:t>
            </a:r>
          </a:p>
          <a:p>
            <a:r>
              <a:rPr lang="en-US"/>
              <a:t>T</a:t>
            </a:r>
            <a:r>
              <a:rPr lang="en-US" baseline="-25000"/>
              <a:t>2a</a:t>
            </a:r>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0"/>
            <a:ext cx="8458200" cy="1143000"/>
          </a:xfrm>
        </p:spPr>
        <p:txBody>
          <a:bodyPr/>
          <a:lstStyle/>
          <a:p>
            <a:r>
              <a:rPr lang="en-US" sz="3300"/>
              <a:t>Increased selectivity micro-RNA detection</a:t>
            </a:r>
          </a:p>
        </p:txBody>
      </p:sp>
      <p:grpSp>
        <p:nvGrpSpPr>
          <p:cNvPr id="2" name="Group 5"/>
          <p:cNvGrpSpPr>
            <a:grpSpLocks/>
          </p:cNvGrpSpPr>
          <p:nvPr/>
        </p:nvGrpSpPr>
        <p:grpSpPr bwMode="auto">
          <a:xfrm>
            <a:off x="0" y="838200"/>
            <a:ext cx="9144000" cy="5118100"/>
            <a:chOff x="0" y="864"/>
            <a:chExt cx="5760" cy="3224"/>
          </a:xfrm>
        </p:grpSpPr>
        <p:pic>
          <p:nvPicPr>
            <p:cNvPr id="83974" name="Picture 3" descr="ScanScheme"/>
            <p:cNvPicPr>
              <a:picLocks noChangeAspect="1" noChangeArrowheads="1"/>
            </p:cNvPicPr>
            <p:nvPr/>
          </p:nvPicPr>
          <p:blipFill>
            <a:blip r:embed="rId3"/>
            <a:srcRect/>
            <a:stretch>
              <a:fillRect/>
            </a:stretch>
          </p:blipFill>
          <p:spPr bwMode="auto">
            <a:xfrm>
              <a:off x="0" y="864"/>
              <a:ext cx="5760" cy="1775"/>
            </a:xfrm>
            <a:prstGeom prst="rect">
              <a:avLst/>
            </a:prstGeom>
            <a:noFill/>
            <a:ln w="9525">
              <a:noFill/>
              <a:miter lim="800000"/>
              <a:headEnd/>
              <a:tailEnd/>
            </a:ln>
          </p:spPr>
        </p:pic>
        <p:sp>
          <p:nvSpPr>
            <p:cNvPr id="83975" name="Text Box 4"/>
            <p:cNvSpPr txBox="1">
              <a:spLocks noChangeArrowheads="1"/>
            </p:cNvSpPr>
            <p:nvPr/>
          </p:nvSpPr>
          <p:spPr bwMode="auto">
            <a:xfrm>
              <a:off x="230" y="2880"/>
              <a:ext cx="5242" cy="1208"/>
            </a:xfrm>
            <a:prstGeom prst="rect">
              <a:avLst/>
            </a:prstGeom>
            <a:noFill/>
            <a:ln w="9525">
              <a:noFill/>
              <a:miter lim="800000"/>
              <a:headEnd/>
              <a:tailEnd/>
            </a:ln>
          </p:spPr>
          <p:txBody>
            <a:bodyPr>
              <a:prstTxWarp prst="textNoShape">
                <a:avLst/>
              </a:prstTxWarp>
              <a:spAutoFit/>
            </a:bodyPr>
            <a:lstStyle/>
            <a:p>
              <a:r>
                <a:rPr lang="en-US"/>
                <a:t>Micro-RNA is isolated by a standard scheme and tied to array unselectively. Gold nanoparticles covered with selective conjugates are added and bind. Then excess gold is deposited on them. The gold particles are detected by light scattering.</a:t>
              </a:r>
            </a:p>
          </p:txBody>
        </p:sp>
      </p:grpSp>
      <p:pic>
        <p:nvPicPr>
          <p:cNvPr id="111622" name="Picture 6" descr="mi-RNA-sens"/>
          <p:cNvPicPr>
            <a:picLocks noChangeAspect="1" noChangeArrowheads="1"/>
          </p:cNvPicPr>
          <p:nvPr/>
        </p:nvPicPr>
        <p:blipFill>
          <a:blip r:embed="rId4"/>
          <a:srcRect/>
          <a:stretch>
            <a:fillRect/>
          </a:stretch>
        </p:blipFill>
        <p:spPr bwMode="auto">
          <a:xfrm>
            <a:off x="381000" y="762000"/>
            <a:ext cx="8267700" cy="5281613"/>
          </a:xfrm>
          <a:prstGeom prst="rect">
            <a:avLst/>
          </a:prstGeom>
          <a:noFill/>
          <a:ln w="9525">
            <a:noFill/>
            <a:miter lim="800000"/>
            <a:headEnd/>
            <a:tailEnd/>
          </a:ln>
        </p:spPr>
      </p:pic>
      <p:sp>
        <p:nvSpPr>
          <p:cNvPr id="83973" name="Text Box 7"/>
          <p:cNvSpPr txBox="1">
            <a:spLocks noChangeArrowheads="1"/>
          </p:cNvSpPr>
          <p:nvPr/>
        </p:nvSpPr>
        <p:spPr bwMode="auto">
          <a:xfrm>
            <a:off x="152400" y="5943600"/>
            <a:ext cx="8855075" cy="1190625"/>
          </a:xfrm>
          <a:prstGeom prst="rect">
            <a:avLst/>
          </a:prstGeom>
          <a:noFill/>
          <a:ln w="9525">
            <a:noFill/>
            <a:miter lim="800000"/>
            <a:headEnd/>
            <a:tailEnd/>
          </a:ln>
        </p:spPr>
        <p:txBody>
          <a:bodyPr>
            <a:prstTxWarp prst="textNoShape">
              <a:avLst/>
            </a:prstTxWarp>
            <a:spAutoFit/>
          </a:bodyPr>
          <a:lstStyle/>
          <a:p>
            <a:r>
              <a:rPr lang="en-US" sz="1800"/>
              <a:t>Scanometric MicroRNA Array Profiling of Prostate Cancer Markers Using Spherical Nucleic Acid−Gold Nanoparticle Conjugates, Ali H. Alhasan et al, </a:t>
            </a:r>
            <a:r>
              <a:rPr lang="en-US" sz="1800" i="1"/>
              <a:t>Anal. Chem. </a:t>
            </a:r>
            <a:r>
              <a:rPr lang="en-US" sz="1800" b="1"/>
              <a:t>84</a:t>
            </a:r>
            <a:r>
              <a:rPr lang="en-US" sz="1800"/>
              <a:t>, 4153 (2012)</a:t>
            </a:r>
            <a:endParaRPr lang="en-US" sz="1800">
              <a:latin typeface="Times New Roman" charset="0"/>
            </a:endParaRPr>
          </a:p>
          <a:p>
            <a:endParaRPr lang="en-US"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0" y="0"/>
            <a:ext cx="9144000" cy="944563"/>
          </a:xfrm>
        </p:spPr>
        <p:txBody>
          <a:bodyPr/>
          <a:lstStyle/>
          <a:p>
            <a:pPr eaLnBrk="1" hangingPunct="1"/>
            <a:r>
              <a:rPr lang="en-US" sz="3600"/>
              <a:t>Nanoscience, translation, clinic</a:t>
            </a:r>
          </a:p>
        </p:txBody>
      </p:sp>
      <p:pic>
        <p:nvPicPr>
          <p:cNvPr id="4" name="Picture 3"/>
          <p:cNvPicPr>
            <a:picLocks noChangeAspect="1" noChangeArrowheads="1"/>
          </p:cNvPicPr>
          <p:nvPr/>
        </p:nvPicPr>
        <p:blipFill>
          <a:blip r:embed="rId3"/>
          <a:srcRect/>
          <a:stretch>
            <a:fillRect/>
          </a:stretch>
        </p:blipFill>
        <p:spPr bwMode="auto">
          <a:xfrm>
            <a:off x="228600" y="1368425"/>
            <a:ext cx="8610600" cy="4224338"/>
          </a:xfrm>
          <a:prstGeom prst="rect">
            <a:avLst/>
          </a:prstGeom>
          <a:noFill/>
          <a:ln w="9525">
            <a:noFill/>
            <a:miter lim="800000"/>
            <a:headEnd/>
            <a:tailEnd/>
          </a:ln>
        </p:spPr>
      </p:pic>
      <p:sp>
        <p:nvSpPr>
          <p:cNvPr id="20483" name="Rectangle 4"/>
          <p:cNvSpPr>
            <a:spLocks noChangeArrowheads="1"/>
          </p:cNvSpPr>
          <p:nvPr/>
        </p:nvSpPr>
        <p:spPr bwMode="auto">
          <a:xfrm>
            <a:off x="3505200" y="6400800"/>
            <a:ext cx="2330450" cy="366713"/>
          </a:xfrm>
          <a:prstGeom prst="rect">
            <a:avLst/>
          </a:prstGeom>
          <a:noFill/>
          <a:ln w="9525">
            <a:noFill/>
            <a:miter lim="800000"/>
            <a:headEnd/>
            <a:tailEnd/>
          </a:ln>
        </p:spPr>
        <p:txBody>
          <a:bodyPr wrap="none">
            <a:prstTxWarp prst="textNoShape">
              <a:avLst/>
            </a:prstTxWarp>
            <a:spAutoFit/>
          </a:bodyPr>
          <a:lstStyle/>
          <a:p>
            <a:pPr eaLnBrk="1" hangingPunct="1"/>
            <a:r>
              <a:rPr lang="en-US" sz="1800">
                <a:latin typeface="Calibri" pitchFamily="84" charset="0"/>
              </a:rPr>
              <a:t>http://lapotko.rice.edu</a:t>
            </a:r>
          </a:p>
        </p:txBody>
      </p:sp>
      <p:pic>
        <p:nvPicPr>
          <p:cNvPr id="20484" name="Picture 5" descr="Rice Logo"/>
          <p:cNvPicPr>
            <a:picLocks noChangeAspect="1" noChangeArrowheads="1"/>
          </p:cNvPicPr>
          <p:nvPr/>
        </p:nvPicPr>
        <p:blipFill>
          <a:blip r:embed="rId4">
            <a:lum bright="-12000" contrast="30000"/>
          </a:blip>
          <a:srcRect/>
          <a:stretch>
            <a:fillRect/>
          </a:stretch>
        </p:blipFill>
        <p:spPr bwMode="auto">
          <a:xfrm>
            <a:off x="0" y="0"/>
            <a:ext cx="588963" cy="692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685800" y="152400"/>
            <a:ext cx="7772400" cy="1143000"/>
          </a:xfrm>
        </p:spPr>
        <p:txBody>
          <a:bodyPr/>
          <a:lstStyle/>
          <a:p>
            <a:pPr eaLnBrk="1" hangingPunct="1"/>
            <a:r>
              <a:rPr lang="en-US"/>
              <a:t>Microfluidics protein analysis</a:t>
            </a:r>
          </a:p>
        </p:txBody>
      </p:sp>
      <p:sp>
        <p:nvSpPr>
          <p:cNvPr id="86019" name="Text Box 1029"/>
          <p:cNvSpPr txBox="1">
            <a:spLocks noChangeArrowheads="1"/>
          </p:cNvSpPr>
          <p:nvPr/>
        </p:nvSpPr>
        <p:spPr bwMode="auto">
          <a:xfrm>
            <a:off x="76200" y="5943600"/>
            <a:ext cx="8855075" cy="825500"/>
          </a:xfrm>
          <a:prstGeom prst="rect">
            <a:avLst/>
          </a:prstGeom>
          <a:noFill/>
          <a:ln w="9525">
            <a:noFill/>
            <a:miter lim="800000"/>
            <a:headEnd/>
            <a:tailEnd/>
          </a:ln>
        </p:spPr>
        <p:txBody>
          <a:bodyPr>
            <a:prstTxWarp prst="textNoShape">
              <a:avLst/>
            </a:prstTxWarp>
            <a:spAutoFit/>
          </a:bodyPr>
          <a:lstStyle/>
          <a:p>
            <a:r>
              <a:rPr lang="en-US" sz="1600">
                <a:latin typeface="Helvetica" charset="0"/>
              </a:rPr>
              <a:t>R. Fan, O. Vermesh, A. Srivastava, B. K. H. Yen, L. D. Qin, H. Ahmad, G. A. Kwong, C. C. Liu, J. Gould, L. Hood, and J. R. Heath, Integrated barcode chips for rapid, multiplexed analysis of proteins in microliter quantities of blood, Nature Biotechnology </a:t>
            </a:r>
            <a:r>
              <a:rPr lang="en-US" sz="1600" b="1"/>
              <a:t>26</a:t>
            </a:r>
            <a:r>
              <a:rPr lang="en-US" sz="1600">
                <a:latin typeface="Helvetica" charset="0"/>
              </a:rPr>
              <a:t> (12), 1373 (2008).</a:t>
            </a:r>
          </a:p>
        </p:txBody>
      </p:sp>
      <p:grpSp>
        <p:nvGrpSpPr>
          <p:cNvPr id="2" name="Group 1032"/>
          <p:cNvGrpSpPr>
            <a:grpSpLocks/>
          </p:cNvGrpSpPr>
          <p:nvPr/>
        </p:nvGrpSpPr>
        <p:grpSpPr bwMode="auto">
          <a:xfrm>
            <a:off x="1041400" y="1054100"/>
            <a:ext cx="7061200" cy="4749800"/>
            <a:chOff x="656" y="664"/>
            <a:chExt cx="4448" cy="2992"/>
          </a:xfrm>
        </p:grpSpPr>
        <p:pic>
          <p:nvPicPr>
            <p:cNvPr id="86021" name="Picture 1028"/>
            <p:cNvPicPr>
              <a:picLocks noChangeAspect="1" noChangeArrowheads="1"/>
            </p:cNvPicPr>
            <p:nvPr/>
          </p:nvPicPr>
          <p:blipFill>
            <a:blip r:embed="rId3"/>
            <a:srcRect/>
            <a:stretch>
              <a:fillRect/>
            </a:stretch>
          </p:blipFill>
          <p:spPr bwMode="auto">
            <a:xfrm>
              <a:off x="656" y="664"/>
              <a:ext cx="4448" cy="2992"/>
            </a:xfrm>
            <a:prstGeom prst="rect">
              <a:avLst/>
            </a:prstGeom>
            <a:noFill/>
            <a:ln w="9525">
              <a:noFill/>
              <a:miter lim="800000"/>
              <a:headEnd/>
              <a:tailEnd/>
            </a:ln>
          </p:spPr>
        </p:pic>
        <p:sp>
          <p:nvSpPr>
            <p:cNvPr id="86022" name="Rectangle 1031"/>
            <p:cNvSpPr>
              <a:spLocks noChangeArrowheads="1"/>
            </p:cNvSpPr>
            <p:nvPr/>
          </p:nvSpPr>
          <p:spPr bwMode="auto">
            <a:xfrm>
              <a:off x="720" y="816"/>
              <a:ext cx="288" cy="24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0"/>
            <a:ext cx="7772400" cy="1143000"/>
          </a:xfrm>
        </p:spPr>
        <p:txBody>
          <a:bodyPr/>
          <a:lstStyle/>
          <a:p>
            <a:pPr eaLnBrk="1" hangingPunct="1"/>
            <a:r>
              <a:rPr lang="en-US"/>
              <a:t>Fluorescent bar codes</a:t>
            </a:r>
          </a:p>
        </p:txBody>
      </p:sp>
      <p:pic>
        <p:nvPicPr>
          <p:cNvPr id="88067" name="Picture 3"/>
          <p:cNvPicPr>
            <a:picLocks noChangeAspect="1" noChangeArrowheads="1"/>
          </p:cNvPicPr>
          <p:nvPr/>
        </p:nvPicPr>
        <p:blipFill>
          <a:blip r:embed="rId3"/>
          <a:srcRect/>
          <a:stretch>
            <a:fillRect/>
          </a:stretch>
        </p:blipFill>
        <p:spPr bwMode="auto">
          <a:xfrm>
            <a:off x="609600" y="895350"/>
            <a:ext cx="5334000" cy="4806950"/>
          </a:xfrm>
          <a:prstGeom prst="rect">
            <a:avLst/>
          </a:prstGeom>
          <a:noFill/>
          <a:ln w="9525">
            <a:noFill/>
            <a:miter lim="800000"/>
            <a:headEnd/>
            <a:tailEnd/>
          </a:ln>
        </p:spPr>
      </p:pic>
      <p:sp>
        <p:nvSpPr>
          <p:cNvPr id="88068" name="Text Box 4"/>
          <p:cNvSpPr txBox="1">
            <a:spLocks noChangeArrowheads="1"/>
          </p:cNvSpPr>
          <p:nvPr/>
        </p:nvSpPr>
        <p:spPr bwMode="auto">
          <a:xfrm>
            <a:off x="76200" y="5943600"/>
            <a:ext cx="8855075" cy="825500"/>
          </a:xfrm>
          <a:prstGeom prst="rect">
            <a:avLst/>
          </a:prstGeom>
          <a:noFill/>
          <a:ln w="9525">
            <a:noFill/>
            <a:miter lim="800000"/>
            <a:headEnd/>
            <a:tailEnd/>
          </a:ln>
        </p:spPr>
        <p:txBody>
          <a:bodyPr>
            <a:prstTxWarp prst="textNoShape">
              <a:avLst/>
            </a:prstTxWarp>
            <a:spAutoFit/>
          </a:bodyPr>
          <a:lstStyle/>
          <a:p>
            <a:r>
              <a:rPr lang="en-US" sz="1600">
                <a:latin typeface="Helvetica" charset="0"/>
              </a:rPr>
              <a:t>R. Fan, O. Vermesh, A. Srivastava, B. K. H. Yen, L. D. Qin, H. Ahmad, G. A. Kwong, C. C. Liu, J. Gould, L. Hood, and J. R. Heath, Integrated barcode chips for rapid, multiplexed analysis of proteins in microliter quantities of blood, Nature Biotechnology </a:t>
            </a:r>
            <a:r>
              <a:rPr lang="en-US" sz="1600" b="1"/>
              <a:t>26</a:t>
            </a:r>
            <a:r>
              <a:rPr lang="en-US" sz="1600">
                <a:latin typeface="Helvetica" charset="0"/>
              </a:rPr>
              <a:t> (12), 1373 (2008).</a:t>
            </a:r>
          </a:p>
        </p:txBody>
      </p:sp>
      <p:sp>
        <p:nvSpPr>
          <p:cNvPr id="88069" name="Text Box 5"/>
          <p:cNvSpPr txBox="1">
            <a:spLocks noChangeArrowheads="1"/>
          </p:cNvSpPr>
          <p:nvPr/>
        </p:nvSpPr>
        <p:spPr bwMode="auto">
          <a:xfrm>
            <a:off x="5715000" y="3200400"/>
            <a:ext cx="2857500" cy="1616075"/>
          </a:xfrm>
          <a:prstGeom prst="rect">
            <a:avLst/>
          </a:prstGeom>
          <a:noFill/>
          <a:ln w="9525">
            <a:noFill/>
            <a:miter lim="800000"/>
            <a:headEnd/>
            <a:tailEnd/>
          </a:ln>
        </p:spPr>
        <p:txBody>
          <a:bodyPr wrap="none">
            <a:prstTxWarp prst="textNoShape">
              <a:avLst/>
            </a:prstTxWarp>
            <a:spAutoFit/>
          </a:bodyPr>
          <a:lstStyle/>
          <a:p>
            <a:pPr marL="457200" indent="-457200">
              <a:buFont typeface="Arial" charset="0"/>
              <a:buAutoNum type="arabicPeriod"/>
            </a:pPr>
            <a:r>
              <a:rPr lang="en-US" sz="2000"/>
              <a:t>DNA AB conjugate</a:t>
            </a:r>
          </a:p>
          <a:p>
            <a:pPr marL="457200" indent="-457200">
              <a:buFont typeface="Arial" charset="0"/>
              <a:buAutoNum type="arabicPeriod"/>
            </a:pPr>
            <a:r>
              <a:rPr lang="en-US" sz="2000"/>
              <a:t>Plasma protein</a:t>
            </a:r>
          </a:p>
          <a:p>
            <a:pPr marL="457200" indent="-457200">
              <a:buFont typeface="Arial" charset="0"/>
              <a:buAutoNum type="arabicPeriod"/>
            </a:pPr>
            <a:r>
              <a:rPr lang="en-US" sz="2000"/>
              <a:t>Biotin-labeled AB</a:t>
            </a:r>
          </a:p>
          <a:p>
            <a:pPr marL="457200" indent="-457200">
              <a:buFont typeface="Arial" charset="0"/>
              <a:buAutoNum type="arabicPeriod"/>
            </a:pPr>
            <a:r>
              <a:rPr lang="en-US" sz="2000"/>
              <a:t>Strepavidin-Cy5</a:t>
            </a:r>
          </a:p>
          <a:p>
            <a:pPr marL="457200" indent="-457200">
              <a:buFont typeface="Arial" charset="0"/>
              <a:buAutoNum type="arabicPeriod"/>
            </a:pPr>
            <a:r>
              <a:rPr lang="en-US" sz="2000"/>
              <a:t>DNA-Cy3 reference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2590800"/>
            <a:ext cx="7772400" cy="1143000"/>
          </a:xfrm>
        </p:spPr>
        <p:txBody>
          <a:bodyPr/>
          <a:lstStyle/>
          <a:p>
            <a:r>
              <a:rPr lang="en-US"/>
              <a:t>Biological research</a:t>
            </a:r>
          </a:p>
        </p:txBody>
      </p:sp>
      <p:sp>
        <p:nvSpPr>
          <p:cNvPr id="90115" name="Text Box 3"/>
          <p:cNvSpPr txBox="1">
            <a:spLocks noChangeArrowheads="1"/>
          </p:cNvSpPr>
          <p:nvPr/>
        </p:nvSpPr>
        <p:spPr bwMode="auto">
          <a:xfrm>
            <a:off x="2286000" y="4016375"/>
            <a:ext cx="4351338" cy="641350"/>
          </a:xfrm>
          <a:prstGeom prst="rect">
            <a:avLst/>
          </a:prstGeom>
          <a:noFill/>
          <a:ln w="9525">
            <a:noFill/>
            <a:miter lim="800000"/>
            <a:headEnd/>
            <a:tailEnd/>
          </a:ln>
        </p:spPr>
        <p:txBody>
          <a:bodyPr wrap="none">
            <a:prstTxWarp prst="textNoShape">
              <a:avLst/>
            </a:prstTxWarp>
            <a:spAutoFit/>
          </a:bodyPr>
          <a:lstStyle/>
          <a:p>
            <a:r>
              <a:rPr lang="en-US" sz="3600"/>
              <a:t>Example: nanoflares</a:t>
            </a:r>
          </a:p>
        </p:txBody>
      </p:sp>
      <p:sp>
        <p:nvSpPr>
          <p:cNvPr id="90116" name="Text Box 4"/>
          <p:cNvSpPr txBox="1">
            <a:spLocks noChangeArrowheads="1"/>
          </p:cNvSpPr>
          <p:nvPr/>
        </p:nvSpPr>
        <p:spPr bwMode="auto">
          <a:xfrm>
            <a:off x="533400" y="5410200"/>
            <a:ext cx="8321675" cy="1187450"/>
          </a:xfrm>
          <a:prstGeom prst="rect">
            <a:avLst/>
          </a:prstGeom>
          <a:noFill/>
          <a:ln w="9525">
            <a:noFill/>
            <a:miter lim="800000"/>
            <a:headEnd/>
            <a:tailEnd/>
          </a:ln>
        </p:spPr>
        <p:txBody>
          <a:bodyPr>
            <a:prstTxWarp prst="textNoShape">
              <a:avLst/>
            </a:prstTxWarp>
            <a:spAutoFit/>
          </a:bodyPr>
          <a:lstStyle/>
          <a:p>
            <a:r>
              <a:rPr lang="en-US">
                <a:latin typeface="Helvetica" charset="0"/>
              </a:rPr>
              <a:t>A. E. Prigodich, …., C. A. Mirkin, Multiplexed Nanoflares: mRNA Detection in Live Cells, Analytical Chemistry </a:t>
            </a:r>
            <a:r>
              <a:rPr lang="en-US" b="1"/>
              <a:t>84</a:t>
            </a:r>
            <a:r>
              <a:rPr lang="en-US">
                <a:latin typeface="Helvetica" charset="0"/>
              </a:rPr>
              <a:t> (4), 2062 (2012).</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28600"/>
            <a:ext cx="7772400" cy="1143000"/>
          </a:xfrm>
        </p:spPr>
        <p:txBody>
          <a:bodyPr/>
          <a:lstStyle/>
          <a:p>
            <a:r>
              <a:rPr lang="en-US"/>
              <a:t>Nanoflare scheme</a:t>
            </a:r>
          </a:p>
        </p:txBody>
      </p:sp>
      <p:pic>
        <p:nvPicPr>
          <p:cNvPr id="92163" name="Picture 3" descr="Nanoflares"/>
          <p:cNvPicPr>
            <a:picLocks noChangeAspect="1" noChangeArrowheads="1"/>
          </p:cNvPicPr>
          <p:nvPr/>
        </p:nvPicPr>
        <p:blipFill>
          <a:blip r:embed="rId3"/>
          <a:srcRect/>
          <a:stretch>
            <a:fillRect/>
          </a:stretch>
        </p:blipFill>
        <p:spPr bwMode="auto">
          <a:xfrm>
            <a:off x="0" y="1295400"/>
            <a:ext cx="9144000" cy="45672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685800" y="304800"/>
            <a:ext cx="7772400" cy="1143000"/>
          </a:xfrm>
        </p:spPr>
        <p:txBody>
          <a:bodyPr/>
          <a:lstStyle/>
          <a:p>
            <a:pPr eaLnBrk="1" hangingPunct="1"/>
            <a:r>
              <a:rPr lang="en-US"/>
              <a:t>Commercial Nanotherapeutics</a:t>
            </a:r>
          </a:p>
        </p:txBody>
      </p:sp>
      <p:grpSp>
        <p:nvGrpSpPr>
          <p:cNvPr id="22530" name="Group 5"/>
          <p:cNvGrpSpPr>
            <a:grpSpLocks/>
          </p:cNvGrpSpPr>
          <p:nvPr/>
        </p:nvGrpSpPr>
        <p:grpSpPr bwMode="auto">
          <a:xfrm>
            <a:off x="0" y="1417638"/>
            <a:ext cx="9144000" cy="4741862"/>
            <a:chOff x="0" y="1417638"/>
            <a:chExt cx="9144000" cy="4742481"/>
          </a:xfrm>
        </p:grpSpPr>
        <p:pic>
          <p:nvPicPr>
            <p:cNvPr id="22532" name="Picture 2" descr="NANO-THERAPEUTICS.jpg"/>
            <p:cNvPicPr>
              <a:picLocks noChangeAspect="1"/>
            </p:cNvPicPr>
            <p:nvPr/>
          </p:nvPicPr>
          <p:blipFill>
            <a:blip r:embed="rId3"/>
            <a:srcRect/>
            <a:stretch>
              <a:fillRect/>
            </a:stretch>
          </p:blipFill>
          <p:spPr bwMode="auto">
            <a:xfrm>
              <a:off x="0" y="1417638"/>
              <a:ext cx="9144000" cy="4742481"/>
            </a:xfrm>
            <a:prstGeom prst="rect">
              <a:avLst/>
            </a:prstGeom>
            <a:noFill/>
            <a:ln w="9525">
              <a:noFill/>
              <a:miter lim="800000"/>
              <a:headEnd/>
              <a:tailEnd/>
            </a:ln>
          </p:spPr>
        </p:pic>
        <p:sp>
          <p:nvSpPr>
            <p:cNvPr id="4" name="Rectangle 3"/>
            <p:cNvSpPr/>
            <p:nvPr/>
          </p:nvSpPr>
          <p:spPr>
            <a:xfrm>
              <a:off x="265113" y="1417638"/>
              <a:ext cx="1101725" cy="242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p>
          </p:txBody>
        </p:sp>
      </p:grpSp>
      <p:sp>
        <p:nvSpPr>
          <p:cNvPr id="22531" name="TextBox 6"/>
          <p:cNvSpPr txBox="1">
            <a:spLocks noChangeArrowheads="1"/>
          </p:cNvSpPr>
          <p:nvPr/>
        </p:nvSpPr>
        <p:spPr bwMode="auto">
          <a:xfrm>
            <a:off x="261938" y="6294438"/>
            <a:ext cx="7507287" cy="396875"/>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a:latin typeface="Calibri" pitchFamily="84" charset="0"/>
              </a:rPr>
              <a:t>Source: Nanotechnology research directions for societal needs in 2020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228600" y="228600"/>
            <a:ext cx="8610600" cy="1143000"/>
          </a:xfrm>
        </p:spPr>
        <p:txBody>
          <a:bodyPr/>
          <a:lstStyle/>
          <a:p>
            <a:pPr eaLnBrk="1" hangingPunct="1"/>
            <a:r>
              <a:rPr lang="en-US"/>
              <a:t>Action of anticancer nanoparticle</a:t>
            </a:r>
          </a:p>
        </p:txBody>
      </p:sp>
      <p:pic>
        <p:nvPicPr>
          <p:cNvPr id="24578" name="Picture 3"/>
          <p:cNvPicPr>
            <a:picLocks noChangeAspect="1" noChangeArrowheads="1"/>
          </p:cNvPicPr>
          <p:nvPr/>
        </p:nvPicPr>
        <p:blipFill>
          <a:blip r:embed="rId3"/>
          <a:srcRect/>
          <a:stretch>
            <a:fillRect/>
          </a:stretch>
        </p:blipFill>
        <p:spPr bwMode="auto">
          <a:xfrm>
            <a:off x="0" y="1219200"/>
            <a:ext cx="8915400" cy="4365625"/>
          </a:xfrm>
          <a:prstGeom prst="rect">
            <a:avLst/>
          </a:prstGeom>
          <a:noFill/>
          <a:ln w="9525">
            <a:noFill/>
            <a:miter lim="800000"/>
            <a:headEnd/>
            <a:tailEnd/>
          </a:ln>
        </p:spPr>
      </p:pic>
      <p:sp>
        <p:nvSpPr>
          <p:cNvPr id="24579" name="Text Box 4"/>
          <p:cNvSpPr txBox="1">
            <a:spLocks noChangeArrowheads="1"/>
          </p:cNvSpPr>
          <p:nvPr/>
        </p:nvSpPr>
        <p:spPr bwMode="auto">
          <a:xfrm>
            <a:off x="441325" y="5791200"/>
            <a:ext cx="8397875" cy="1006475"/>
          </a:xfrm>
          <a:prstGeom prst="rect">
            <a:avLst/>
          </a:prstGeom>
          <a:noFill/>
          <a:ln w="9525">
            <a:noFill/>
            <a:miter lim="800000"/>
            <a:headEnd/>
            <a:tailEnd/>
          </a:ln>
        </p:spPr>
        <p:txBody>
          <a:bodyPr>
            <a:prstTxWarp prst="textNoShape">
              <a:avLst/>
            </a:prstTxWarp>
            <a:spAutoFit/>
          </a:bodyPr>
          <a:lstStyle/>
          <a:p>
            <a:r>
              <a:rPr lang="en-US" sz="2000"/>
              <a:t>Nanoparticle therapeutics: an emerging treatment modality for cancer, M. E. Davis, Z. Chen and D. M. Shin, </a:t>
            </a:r>
            <a:r>
              <a:rPr lang="en-US" sz="2000" i="1"/>
              <a:t>Nature Reviews: Drug discovery</a:t>
            </a:r>
            <a:r>
              <a:rPr lang="en-US" sz="2000"/>
              <a:t> </a:t>
            </a:r>
            <a:r>
              <a:rPr lang="en-US" sz="2000" b="1"/>
              <a:t>7</a:t>
            </a:r>
            <a:r>
              <a:rPr lang="en-US" sz="2000"/>
              <a:t>, 771 (2008).</a:t>
            </a:r>
            <a:endParaRPr lang="en-US"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US"/>
              <a:t>Nanoparticle drug delivery</a:t>
            </a:r>
            <a:br>
              <a:rPr lang="en-US"/>
            </a:br>
            <a:r>
              <a:rPr lang="en-US"/>
              <a:t>(possible uses)</a:t>
            </a:r>
          </a:p>
        </p:txBody>
      </p:sp>
      <p:sp>
        <p:nvSpPr>
          <p:cNvPr id="26626" name="Rectangle 3"/>
          <p:cNvSpPr>
            <a:spLocks noGrp="1" noChangeArrowheads="1"/>
          </p:cNvSpPr>
          <p:nvPr>
            <p:ph type="body" idx="4294967295"/>
          </p:nvPr>
        </p:nvSpPr>
        <p:spPr>
          <a:xfrm>
            <a:off x="685800" y="2133600"/>
            <a:ext cx="7772400" cy="4114800"/>
          </a:xfrm>
        </p:spPr>
        <p:txBody>
          <a:bodyPr/>
          <a:lstStyle/>
          <a:p>
            <a:pPr eaLnBrk="1" hangingPunct="1"/>
            <a:r>
              <a:rPr lang="en-US">
                <a:solidFill>
                  <a:schemeClr val="accent2"/>
                </a:solidFill>
              </a:rPr>
              <a:t>Cancer therapy,antifungal,antiemetic, cholesterol control (previous slide)</a:t>
            </a:r>
            <a:endParaRPr lang="en-US"/>
          </a:p>
          <a:p>
            <a:pPr eaLnBrk="1" hangingPunct="1"/>
            <a:r>
              <a:rPr lang="en-US"/>
              <a:t>MRI contrast agents</a:t>
            </a:r>
          </a:p>
          <a:p>
            <a:pPr eaLnBrk="1" hangingPunct="1"/>
            <a:r>
              <a:rPr lang="en-US"/>
              <a:t>Radioactivity imaging agents</a:t>
            </a:r>
          </a:p>
          <a:p>
            <a:pPr eaLnBrk="1" hangingPunct="1"/>
            <a:r>
              <a:rPr lang="en-US"/>
              <a:t>Osteoporosis drugs</a:t>
            </a:r>
          </a:p>
          <a:p>
            <a:pPr eaLnBrk="1" hangingPunct="1"/>
            <a:r>
              <a:rPr lang="en-US"/>
              <a:t>Antibacterial or antiviral delivery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26"/>
          <p:cNvSpPr>
            <a:spLocks noGrp="1" noChangeArrowheads="1"/>
          </p:cNvSpPr>
          <p:nvPr>
            <p:ph type="title" idx="4294967295"/>
          </p:nvPr>
        </p:nvSpPr>
        <p:spPr>
          <a:xfrm>
            <a:off x="685800" y="76200"/>
            <a:ext cx="7772400" cy="1143000"/>
          </a:xfrm>
        </p:spPr>
        <p:txBody>
          <a:bodyPr/>
          <a:lstStyle/>
          <a:p>
            <a:pPr eaLnBrk="1" hangingPunct="1"/>
            <a:r>
              <a:rPr lang="en-US"/>
              <a:t>Drug delivery advantages</a:t>
            </a:r>
          </a:p>
        </p:txBody>
      </p:sp>
      <p:sp>
        <p:nvSpPr>
          <p:cNvPr id="28674" name="Rectangle 1027"/>
          <p:cNvSpPr>
            <a:spLocks noGrp="1" noChangeArrowheads="1"/>
          </p:cNvSpPr>
          <p:nvPr>
            <p:ph type="body" idx="4294967295"/>
          </p:nvPr>
        </p:nvSpPr>
        <p:spPr>
          <a:xfrm>
            <a:off x="228600" y="1295400"/>
            <a:ext cx="8686800" cy="4953000"/>
          </a:xfrm>
        </p:spPr>
        <p:txBody>
          <a:bodyPr/>
          <a:lstStyle/>
          <a:p>
            <a:pPr eaLnBrk="1" hangingPunct="1"/>
            <a:r>
              <a:rPr lang="en-US"/>
              <a:t>Can excite minimal immune responses.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ImmuneResponseAuDNA"/>
          <p:cNvPicPr>
            <a:picLocks noChangeAspect="1" noChangeArrowheads="1"/>
          </p:cNvPicPr>
          <p:nvPr/>
        </p:nvPicPr>
        <p:blipFill>
          <a:blip r:embed="rId3"/>
          <a:srcRect/>
          <a:stretch>
            <a:fillRect/>
          </a:stretch>
        </p:blipFill>
        <p:spPr bwMode="auto">
          <a:xfrm>
            <a:off x="381000" y="609600"/>
            <a:ext cx="7620000" cy="5308600"/>
          </a:xfrm>
          <a:prstGeom prst="rect">
            <a:avLst/>
          </a:prstGeom>
          <a:noFill/>
          <a:ln w="9525">
            <a:noFill/>
            <a:miter lim="800000"/>
            <a:headEnd/>
            <a:tailEnd/>
          </a:ln>
        </p:spPr>
      </p:pic>
      <p:sp>
        <p:nvSpPr>
          <p:cNvPr id="30722" name="Text Box 4"/>
          <p:cNvSpPr txBox="1">
            <a:spLocks noChangeArrowheads="1"/>
          </p:cNvSpPr>
          <p:nvPr/>
        </p:nvSpPr>
        <p:spPr bwMode="auto">
          <a:xfrm>
            <a:off x="136525" y="5956300"/>
            <a:ext cx="8702675" cy="855663"/>
          </a:xfrm>
          <a:prstGeom prst="rect">
            <a:avLst/>
          </a:prstGeom>
          <a:noFill/>
          <a:ln w="9525">
            <a:noFill/>
            <a:miter lim="800000"/>
            <a:headEnd/>
            <a:tailEnd/>
          </a:ln>
        </p:spPr>
        <p:txBody>
          <a:bodyPr>
            <a:prstTxWarp prst="textNoShape">
              <a:avLst/>
            </a:prstTxWarp>
            <a:spAutoFit/>
          </a:bodyPr>
          <a:lstStyle/>
          <a:p>
            <a:r>
              <a:rPr lang="en-US" sz="1600">
                <a:latin typeface="Helvetica" charset="0"/>
              </a:rPr>
              <a:t>M. D. Massich, D. A. Giljohann, D. S. Seferos, L. E. Ludlow, C. M. Horvath, and </a:t>
            </a:r>
            <a:r>
              <a:rPr lang="en-US" sz="1800" b="1">
                <a:latin typeface="Helvetica" charset="0"/>
              </a:rPr>
              <a:t>C. A. Mirkin</a:t>
            </a:r>
            <a:r>
              <a:rPr lang="en-US" sz="1600">
                <a:latin typeface="Helvetica" charset="0"/>
              </a:rPr>
              <a:t>, Regulating Immune Response Using Polyvalent Nucleic Acid-Gold Nanoparticle Conjugates, Molecular Pharmaceutics </a:t>
            </a:r>
            <a:r>
              <a:rPr lang="en-US" sz="1600" b="1"/>
              <a:t>6</a:t>
            </a:r>
            <a:r>
              <a:rPr lang="en-US" sz="1600">
                <a:latin typeface="Helvetica" charset="0"/>
              </a:rPr>
              <a:t> 1934 (2009).</a:t>
            </a:r>
          </a:p>
        </p:txBody>
      </p:sp>
      <p:sp>
        <p:nvSpPr>
          <p:cNvPr id="30723" name="Rectangle 2"/>
          <p:cNvSpPr>
            <a:spLocks noGrp="1" noChangeArrowheads="1"/>
          </p:cNvSpPr>
          <p:nvPr>
            <p:ph type="title" idx="4294967295"/>
          </p:nvPr>
        </p:nvSpPr>
        <p:spPr>
          <a:xfrm>
            <a:off x="685800" y="76200"/>
            <a:ext cx="7772400" cy="1143000"/>
          </a:xfrm>
        </p:spPr>
        <p:txBody>
          <a:bodyPr/>
          <a:lstStyle/>
          <a:p>
            <a:pPr eaLnBrk="1" hangingPunct="1"/>
            <a:r>
              <a:rPr lang="en-US"/>
              <a:t>Immune response to Au-DNA</a:t>
            </a:r>
          </a:p>
        </p:txBody>
      </p:sp>
      <p:sp>
        <p:nvSpPr>
          <p:cNvPr id="30724" name="Text Box 5"/>
          <p:cNvSpPr txBox="1">
            <a:spLocks noChangeArrowheads="1"/>
          </p:cNvSpPr>
          <p:nvPr/>
        </p:nvSpPr>
        <p:spPr bwMode="auto">
          <a:xfrm>
            <a:off x="7223125" y="3019425"/>
            <a:ext cx="1743075" cy="822325"/>
          </a:xfrm>
          <a:prstGeom prst="rect">
            <a:avLst/>
          </a:prstGeom>
          <a:noFill/>
          <a:ln w="9525">
            <a:noFill/>
            <a:miter lim="800000"/>
            <a:headEnd/>
            <a:tailEnd/>
          </a:ln>
        </p:spPr>
        <p:txBody>
          <a:bodyPr wrap="none">
            <a:prstTxWarp prst="textNoShape">
              <a:avLst/>
            </a:prstTxWarp>
            <a:spAutoFit/>
          </a:bodyPr>
          <a:lstStyle/>
          <a:p>
            <a:r>
              <a:rPr lang="en-US"/>
              <a:t>Cell type:</a:t>
            </a:r>
          </a:p>
          <a:p>
            <a:r>
              <a:rPr lang="en-US"/>
              <a:t>RAW 264.7</a:t>
            </a:r>
          </a:p>
        </p:txBody>
      </p:sp>
      <p:sp>
        <p:nvSpPr>
          <p:cNvPr id="30725" name="Text Box 6"/>
          <p:cNvSpPr txBox="1">
            <a:spLocks noChangeArrowheads="1"/>
          </p:cNvSpPr>
          <p:nvPr/>
        </p:nvSpPr>
        <p:spPr bwMode="auto">
          <a:xfrm rot="-5400000">
            <a:off x="-151607" y="1694657"/>
            <a:ext cx="1706563" cy="336550"/>
          </a:xfrm>
          <a:prstGeom prst="rect">
            <a:avLst/>
          </a:prstGeom>
          <a:noFill/>
          <a:ln w="9525">
            <a:noFill/>
            <a:miter lim="800000"/>
            <a:headEnd/>
            <a:tailEnd/>
          </a:ln>
        </p:spPr>
        <p:txBody>
          <a:bodyPr wrap="none">
            <a:prstTxWarp prst="textNoShape">
              <a:avLst/>
            </a:prstTxWarp>
            <a:spAutoFit/>
          </a:bodyPr>
          <a:lstStyle/>
          <a:p>
            <a:r>
              <a:rPr lang="en-US" sz="1600"/>
              <a:t>m-RNA for IFN-</a:t>
            </a:r>
            <a:r>
              <a:rPr lang="en-US" sz="1600">
                <a:sym typeface="Symbol" charset="2"/>
              </a:rPr>
              <a:t></a:t>
            </a:r>
            <a:endParaRPr lang="en-US" sz="160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311</TotalTime>
  <Words>1831</Words>
  <Application>Microsoft Macintosh PowerPoint</Application>
  <PresentationFormat>On-screen Show (4:3)</PresentationFormat>
  <Paragraphs>207</Paragraphs>
  <Slides>43</Slides>
  <Notes>43</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 Applications of Nanotechnology to Medicine</vt:lpstr>
      <vt:lpstr>Areas of impact</vt:lpstr>
      <vt:lpstr>Drug Delivery</vt:lpstr>
      <vt:lpstr>Nanoscience, translation, clinic</vt:lpstr>
      <vt:lpstr>Commercial Nanotherapeutics</vt:lpstr>
      <vt:lpstr>Action of anticancer nanoparticle</vt:lpstr>
      <vt:lpstr>Nanoparticle drug delivery (possible uses)</vt:lpstr>
      <vt:lpstr>Drug delivery advantages</vt:lpstr>
      <vt:lpstr>Immune response to Au-DNA</vt:lpstr>
      <vt:lpstr>Drug delivery advantages</vt:lpstr>
      <vt:lpstr>Au delivery of Pt anticancer drug</vt:lpstr>
      <vt:lpstr>The Pt oxidation state matters</vt:lpstr>
      <vt:lpstr>Cell culture cytotoxicity tests</vt:lpstr>
      <vt:lpstr>Drug delivery advantages</vt:lpstr>
      <vt:lpstr>Nanoparticles hold multiple ligands</vt:lpstr>
      <vt:lpstr>Drug delivery advantages</vt:lpstr>
      <vt:lpstr>Overcoming evolution</vt:lpstr>
      <vt:lpstr>Drug delivery advantages</vt:lpstr>
      <vt:lpstr>Decay profiles</vt:lpstr>
      <vt:lpstr>Drug delivery advantages</vt:lpstr>
      <vt:lpstr>TEM of nanoparticles entering cell through endocytosis</vt:lpstr>
      <vt:lpstr>siRNA nanoparticle delivery</vt:lpstr>
      <vt:lpstr>Au nanoshells tune absorption </vt:lpstr>
      <vt:lpstr>Cancer phototherapy </vt:lpstr>
      <vt:lpstr>Laser pulse + gold = Plasmonic Nanobubble</vt:lpstr>
      <vt:lpstr>Other drug carriers</vt:lpstr>
      <vt:lpstr>PowerPoint Presentation</vt:lpstr>
      <vt:lpstr>Targeted anticancer drugs</vt:lpstr>
      <vt:lpstr>Nanotherapy is not just for cancer</vt:lpstr>
      <vt:lpstr>Mitigating Oxygen Radical Damage</vt:lpstr>
      <vt:lpstr>NanoCarbon Antioxidant</vt:lpstr>
      <vt:lpstr>Cerebral Blood Flow after Traumatic Brain Injury with major blood loss</vt:lpstr>
      <vt:lpstr>Diagnostic Analyses</vt:lpstr>
      <vt:lpstr>Non-invasive rapid malaria diagnosis</vt:lpstr>
      <vt:lpstr>Barcode Analysis</vt:lpstr>
      <vt:lpstr>PSA Calibration</vt:lpstr>
      <vt:lpstr>No Evidence of Recurrence</vt:lpstr>
      <vt:lpstr>Recurrence Evident</vt:lpstr>
      <vt:lpstr>Increased selectivity micro-RNA detection</vt:lpstr>
      <vt:lpstr>Microfluidics protein analysis</vt:lpstr>
      <vt:lpstr>Fluorescent bar codes</vt:lpstr>
      <vt:lpstr>Biological research</vt:lpstr>
      <vt:lpstr>Nanoflare scheme</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Applications of Nanotechnology to Materials and Medicine</dc:title>
  <dc:creator>Robert Curl</dc:creator>
  <cp:lastModifiedBy>Robert Curl</cp:lastModifiedBy>
  <cp:revision>32</cp:revision>
  <cp:lastPrinted>2014-11-16T20:23:23Z</cp:lastPrinted>
  <dcterms:created xsi:type="dcterms:W3CDTF">2014-11-27T16:57:31Z</dcterms:created>
  <dcterms:modified xsi:type="dcterms:W3CDTF">2014-11-28T16:55:55Z</dcterms:modified>
</cp:coreProperties>
</file>